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35" r:id="rId4"/>
  </p:sldMasterIdLst>
  <p:notesMasterIdLst>
    <p:notesMasterId r:id="rId44"/>
  </p:notesMasterIdLst>
  <p:handoutMasterIdLst>
    <p:handoutMasterId r:id="rId45"/>
  </p:handoutMasterIdLst>
  <p:sldIdLst>
    <p:sldId id="256" r:id="rId5"/>
    <p:sldId id="277" r:id="rId6"/>
    <p:sldId id="297" r:id="rId7"/>
    <p:sldId id="265" r:id="rId8"/>
    <p:sldId id="278" r:id="rId9"/>
    <p:sldId id="303" r:id="rId10"/>
    <p:sldId id="304" r:id="rId11"/>
    <p:sldId id="301" r:id="rId12"/>
    <p:sldId id="316" r:id="rId13"/>
    <p:sldId id="306" r:id="rId14"/>
    <p:sldId id="296" r:id="rId15"/>
    <p:sldId id="318" r:id="rId16"/>
    <p:sldId id="260" r:id="rId17"/>
    <p:sldId id="319" r:id="rId18"/>
    <p:sldId id="325" r:id="rId19"/>
    <p:sldId id="326" r:id="rId20"/>
    <p:sldId id="314" r:id="rId21"/>
    <p:sldId id="274" r:id="rId22"/>
    <p:sldId id="284" r:id="rId23"/>
    <p:sldId id="263" r:id="rId24"/>
    <p:sldId id="269" r:id="rId25"/>
    <p:sldId id="312" r:id="rId26"/>
    <p:sldId id="279" r:id="rId27"/>
    <p:sldId id="280" r:id="rId28"/>
    <p:sldId id="290" r:id="rId29"/>
    <p:sldId id="281" r:id="rId30"/>
    <p:sldId id="276" r:id="rId31"/>
    <p:sldId id="283" r:id="rId32"/>
    <p:sldId id="289" r:id="rId33"/>
    <p:sldId id="293" r:id="rId34"/>
    <p:sldId id="294" r:id="rId35"/>
    <p:sldId id="295" r:id="rId36"/>
    <p:sldId id="329" r:id="rId37"/>
    <p:sldId id="320" r:id="rId38"/>
    <p:sldId id="302" r:id="rId39"/>
    <p:sldId id="330" r:id="rId40"/>
    <p:sldId id="264" r:id="rId41"/>
    <p:sldId id="311" r:id="rId42"/>
    <p:sldId id="268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003399"/>
    <a:srgbClr val="CC00FF"/>
    <a:srgbClr val="FF0066"/>
    <a:srgbClr val="000066"/>
    <a:srgbClr val="FFFF66"/>
    <a:srgbClr val="000099"/>
    <a:srgbClr val="CCEC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928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Culinary and Pastry Orientation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014" y="0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t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FEC6B5E-BD59-4FA0-B25B-B444B13BCA26}" type="datetime3">
              <a:rPr lang="en-US" smtClean="0"/>
              <a:t>1 February 2025</a:t>
            </a:fld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658443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b" anchorCtr="0" compatLnSpc="1">
            <a:prstTxWarp prst="textNoShape">
              <a:avLst/>
            </a:prstTxWarp>
          </a:bodyPr>
          <a:lstStyle>
            <a:lvl1pPr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Culinary and Pastry Orientation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014" y="6658443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b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767F6DC-058D-42B1-B00B-17B85878E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65702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Culinary and Pastry Orientation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120" y="0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t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EE013E9-32B9-4C27-A8EC-24012CC1610E}" type="datetime3">
              <a:rPr lang="en-US" smtClean="0"/>
              <a:t>1 February 2025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7188" y="525463"/>
            <a:ext cx="3506787" cy="2630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942" y="3330420"/>
            <a:ext cx="6816518" cy="315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659642"/>
            <a:ext cx="4029282" cy="35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b" anchorCtr="0" compatLnSpc="1">
            <a:prstTxWarp prst="textNoShape">
              <a:avLst/>
            </a:prstTxWarp>
          </a:bodyPr>
          <a:lstStyle>
            <a:lvl1pPr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Culinary and Pastry Orientation</a:t>
            </a:r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120" y="6659642"/>
            <a:ext cx="4029282" cy="35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b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697D95A-D005-4A1B-8B7D-744127219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10947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0FD6E4-F180-44AB-83EE-CA519A4CF141}" type="slidenum">
              <a:rPr lang="en-US" smtClean="0">
                <a:ea typeface="ＭＳ Ｐゴシック"/>
                <a:cs typeface="ＭＳ Ｐゴシック"/>
              </a:rPr>
              <a:pPr/>
              <a:t>1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84C0C98-416D-4CE6-B55E-167555161681}" type="datetime3">
              <a:rPr lang="en-US" smtClean="0"/>
              <a:t>1 February 2025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2326364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5D3BFF-39FF-4584-9392-B3098C88053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325AA58-797E-40BD-A893-B944DA037CDE}" type="datetime3">
              <a:rPr lang="en-US" smtClean="0"/>
              <a:t>1 February 2025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456568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48DCBD-578D-4239-87A1-FB0224578087}" type="slidenum">
              <a:rPr lang="en-US" smtClean="0">
                <a:ea typeface="ＭＳ Ｐゴシック"/>
                <a:cs typeface="ＭＳ Ｐゴシック"/>
              </a:rPr>
              <a:pPr/>
              <a:t>13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66B5497-86CA-4989-A366-13B98C2FABF9}" type="datetime3">
              <a:rPr lang="en-US" smtClean="0"/>
              <a:t>1 February 2025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1659692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48DCBD-578D-4239-87A1-FB0224578087}" type="slidenum">
              <a:rPr lang="en-US" smtClean="0">
                <a:ea typeface="ＭＳ Ｐゴシック"/>
                <a:cs typeface="ＭＳ Ｐゴシック"/>
              </a:rPr>
              <a:pPr/>
              <a:t>14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FC2BE6C-7EBD-47D0-AFA1-1909952F650D}" type="datetime3">
              <a:rPr lang="en-US" smtClean="0"/>
              <a:t>1 February 2025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378338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4E6C69-9167-454C-A38B-E805BB03EBCA}" type="slidenum">
              <a:rPr lang="en-US" smtClean="0">
                <a:ea typeface="ＭＳ Ｐゴシック"/>
                <a:cs typeface="ＭＳ Ｐゴシック"/>
              </a:rPr>
              <a:pPr/>
              <a:t>18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9E8D31E-E4D1-44CA-9B9B-419A49DF6BAB}" type="datetime3">
              <a:rPr lang="en-US" smtClean="0"/>
              <a:t>1 February 2025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1316221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258C5-F8CA-4D8F-8D19-E3BAEF2F4DD6}" type="slidenum">
              <a:rPr lang="en-US" smtClean="0">
                <a:ea typeface="ＭＳ Ｐゴシック"/>
                <a:cs typeface="ＭＳ Ｐゴシック"/>
              </a:rPr>
              <a:pPr/>
              <a:t>19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97A329C-B51A-4E97-91F8-236913E040DD}" type="datetime3">
              <a:rPr lang="en-US" smtClean="0"/>
              <a:t>1 February 2025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3502333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EF130D-8B7C-4B81-B991-A91C54F431C8}" type="slidenum">
              <a:rPr lang="en-US" smtClean="0">
                <a:ea typeface="ＭＳ Ｐゴシック"/>
                <a:cs typeface="ＭＳ Ｐゴシック"/>
              </a:rPr>
              <a:pPr/>
              <a:t>20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109EDAA-840D-4296-B75A-1C64ECE86690}" type="datetime3">
              <a:rPr lang="en-US" smtClean="0"/>
              <a:t>1 February 2025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41283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72F239-4E5A-4F80-8E8C-E5FBF7388225}" type="slidenum">
              <a:rPr lang="en-US" smtClean="0">
                <a:ea typeface="ＭＳ Ｐゴシック"/>
                <a:cs typeface="ＭＳ Ｐゴシック"/>
              </a:rPr>
              <a:pPr/>
              <a:t>21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562EB3D-18AB-4BF4-9976-B4DE5F7692E9}" type="datetime3">
              <a:rPr lang="en-US" smtClean="0"/>
              <a:t>1 February 2025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599855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1AD2BD-9E03-4D37-BB1C-828A5CC4755C}" type="slidenum">
              <a:rPr lang="en-US" smtClean="0">
                <a:ea typeface="ＭＳ Ｐゴシック"/>
                <a:cs typeface="ＭＳ Ｐゴシック"/>
              </a:rPr>
              <a:pPr/>
              <a:t>23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E0448EF-4561-4553-BB73-45D15756BF29}" type="datetime3">
              <a:rPr lang="en-US" smtClean="0"/>
              <a:t>1 February 2025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39810419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76D31F-AF38-481F-B95C-9541893123E4}" type="slidenum">
              <a:rPr lang="en-US" smtClean="0">
                <a:ea typeface="ＭＳ Ｐゴシック"/>
                <a:cs typeface="ＭＳ Ｐゴシック"/>
              </a:rPr>
              <a:pPr/>
              <a:t>24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3BA67EE-E761-4AD7-9F4D-B9344CBB3A93}" type="datetime3">
              <a:rPr lang="en-US" smtClean="0"/>
              <a:t>1 February 2025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9322893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C4506B4-4E98-4822-86B6-40C41F97E20E}" type="datetime3">
              <a:rPr lang="en-US" smtClean="0"/>
              <a:t>1 February 2025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1115866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C49C25-4DA6-4A9B-889F-1D1FB762DCF2}" type="slidenum">
              <a:rPr lang="en-US" smtClean="0">
                <a:ea typeface="ＭＳ Ｐゴシック"/>
                <a:cs typeface="ＭＳ Ｐゴシック"/>
              </a:rPr>
              <a:pPr/>
              <a:t>2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CFBA487-4799-4538-BF42-E80F8876628F}" type="datetime3">
              <a:rPr lang="en-US" smtClean="0"/>
              <a:t>1 February 2025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38589232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9CA279-D3E0-4CE9-8D68-F02FE23AC989}" type="slidenum">
              <a:rPr lang="en-US" smtClean="0">
                <a:ea typeface="ＭＳ Ｐゴシック"/>
                <a:cs typeface="ＭＳ Ｐゴシック"/>
              </a:rPr>
              <a:pPr/>
              <a:t>26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1FE657B-173C-4F4C-86CD-1C60EA8EEECA}" type="datetime3">
              <a:rPr lang="en-US" smtClean="0"/>
              <a:t>1 February 2025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8611165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5CCA-3B51-431F-94EA-D77D9AB21ED4}" type="slidenum">
              <a:rPr lang="en-US" smtClean="0">
                <a:ea typeface="ＭＳ Ｐゴシック"/>
                <a:cs typeface="ＭＳ Ｐゴシック"/>
              </a:rPr>
              <a:pPr/>
              <a:t>27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B4251C7-E581-47FA-870C-A4165D97DD84}" type="datetime3">
              <a:rPr lang="en-US" smtClean="0"/>
              <a:t>1 February 2025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5494448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9D0531-1239-466C-BEA2-62BDE5C29343}" type="slidenum">
              <a:rPr lang="en-US" smtClean="0">
                <a:ea typeface="ＭＳ Ｐゴシック"/>
                <a:cs typeface="ＭＳ Ｐゴシック"/>
              </a:rPr>
              <a:pPr/>
              <a:t>28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9B42F77-1DEB-46D8-846B-CD54CCB144BF}" type="datetime3">
              <a:rPr lang="en-US" smtClean="0"/>
              <a:t>1 February 2025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4136772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C6D1FC-7BB4-49CB-A138-46B8BDB00F6C}" type="slidenum">
              <a:rPr lang="en-US" smtClean="0">
                <a:ea typeface="ＭＳ Ｐゴシック"/>
                <a:cs typeface="ＭＳ Ｐゴシック"/>
              </a:rPr>
              <a:pPr/>
              <a:t>29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3234C7D-0B7F-450E-AD94-16D64386C974}" type="datetime3">
              <a:rPr lang="en-US" smtClean="0"/>
              <a:t>1 February 2025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21044786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68D08B-2AFD-473F-BDB0-92A3B2403B9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A14D93B-858C-4BC2-AA5A-BC8AB012E056}" type="datetime3">
              <a:rPr lang="en-US" smtClean="0"/>
              <a:t>1 February 2025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24591935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F9385A-2EFA-48C4-B2AA-47063F9A51D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F0CC1D4-E6AB-41AE-AEF0-6090C09EB4A7}" type="datetime3">
              <a:rPr lang="en-US" smtClean="0"/>
              <a:t>1 February 2025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36466987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BBE298-A8F0-4695-8F26-F77D33B6625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D5A4882-7872-4A6E-B774-4DA89807A4CA}" type="datetime3">
              <a:rPr lang="en-US" smtClean="0"/>
              <a:t>1 February 2025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2198724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44E124-9932-4A0A-AC6E-4B0E1CAAECD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E6A0BD5-C358-48B6-9A5F-BC85E44C80AE}" type="datetime3">
              <a:rPr lang="en-US" smtClean="0"/>
              <a:t>1 February 2025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12032995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44E124-9932-4A0A-AC6E-4B0E1CAAECD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E6A0BD5-C358-48B6-9A5F-BC85E44C80AE}" type="datetime3">
              <a:rPr lang="en-US" smtClean="0"/>
              <a:t>1 February 2025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719304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44E124-9932-4A0A-AC6E-4B0E1CAAECD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FFB0B9D-4707-48C8-956A-F430D0B3875B}" type="datetime3">
              <a:rPr lang="en-US" smtClean="0"/>
              <a:t>1 February 2025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3352158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A63B12-D641-4CA9-8EAF-36722C7FFA9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36D2771-4D5B-417A-BBDA-CA6D20364636}" type="datetime3">
              <a:rPr lang="en-US" smtClean="0"/>
              <a:t>1 February 2025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29321451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44E124-9932-4A0A-AC6E-4B0E1CAAECD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FFB0B9D-4707-48C8-956A-F430D0B3875B}" type="datetime3">
              <a:rPr lang="en-US" smtClean="0"/>
              <a:t>1 February 2025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28065659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371B3E-E8E4-4AC8-8E35-D44B2AC34172}" type="slidenum">
              <a:rPr lang="en-US" smtClean="0">
                <a:ea typeface="ＭＳ Ｐゴシック"/>
                <a:cs typeface="ＭＳ Ｐゴシック"/>
              </a:rPr>
              <a:pPr/>
              <a:t>37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58D4745-B429-49F2-A873-FE56E66A096E}" type="datetime3">
              <a:rPr lang="en-US" smtClean="0"/>
              <a:t>1 February 2025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18573754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410595-66C6-4AC8-BBF4-4C245CC76352}" type="slidenum">
              <a:rPr lang="en-US" smtClean="0">
                <a:ea typeface="ＭＳ Ｐゴシック"/>
                <a:cs typeface="ＭＳ Ｐゴシック"/>
              </a:rPr>
              <a:pPr/>
              <a:t>39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8D24A9-CED3-41F4-BA6C-C0C724D6E3FB}" type="datetime3">
              <a:rPr lang="en-US" smtClean="0"/>
              <a:t>1 February 2025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3076804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0195C2-45DB-47E8-942A-4CBE9D93A80F}" type="slidenum">
              <a:rPr lang="en-US" smtClean="0">
                <a:ea typeface="ＭＳ Ｐゴシック"/>
                <a:cs typeface="ＭＳ Ｐゴシック"/>
              </a:rPr>
              <a:pPr/>
              <a:t>4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9930C3F-DC12-430A-97EC-7873293E893D}" type="datetime3">
              <a:rPr lang="en-US" smtClean="0"/>
              <a:t>1 February 2025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2274384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FBA9FC-99B3-4A59-9014-80FC5E09E219}" type="slidenum">
              <a:rPr lang="en-US" smtClean="0">
                <a:ea typeface="ＭＳ Ｐゴシック"/>
                <a:cs typeface="ＭＳ Ｐゴシック"/>
              </a:rPr>
              <a:pPr/>
              <a:t>5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5767E32-D988-41AD-A30B-A6E5406E2EAD}" type="datetime3">
              <a:rPr lang="en-US" smtClean="0"/>
              <a:t>1 February 2025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1979655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BF411815-62D0-435C-B904-8A245FAE25FA}" type="datetime3">
              <a:rPr lang="en-US" smtClean="0"/>
              <a:t>1 February 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697D95A-D005-4A1B-8B7D-74412721967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1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F08C2A-D66C-464A-8F89-F646DA5CCA3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F3BE144-53C7-494F-B9CA-03E5B4C51B78}" type="datetime3">
              <a:rPr lang="en-US" smtClean="0"/>
              <a:t>1 February 2025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2266771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5D3BFF-39FF-4584-9392-B3098C8805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037737C-AC1C-49CB-A95B-584E26929A4C}" type="datetime3">
              <a:rPr lang="en-US" smtClean="0"/>
              <a:t>1 February 2025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1930598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5D3BFF-39FF-4584-9392-B3098C88053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9088C61-D400-4A75-A969-3CD4D3FAD8C5}" type="datetime3">
              <a:rPr lang="en-US" smtClean="0"/>
              <a:t>1 February 2025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Culinary and Pastry Orientation</a:t>
            </a:r>
          </a:p>
        </p:txBody>
      </p:sp>
    </p:spTree>
    <p:extLst>
      <p:ext uri="{BB962C8B-B14F-4D97-AF65-F5344CB8AC3E}">
        <p14:creationId xmlns:p14="http://schemas.microsoft.com/office/powerpoint/2010/main" val="3914706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D2F8A-73FC-47EC-9FFB-9B30C1080D75}" type="datetime1">
              <a:rPr lang="en-US" smtClean="0"/>
              <a:t>2/1/2025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6576-3A0C-49C7-8409-7249BF23D00E}" type="datetime1">
              <a:rPr lang="en-US" smtClean="0"/>
              <a:t>2/1/2025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623FF-0950-4B96-AE60-87A5BDF80B7E}" type="datetime1">
              <a:rPr lang="en-US" smtClean="0"/>
              <a:t>2/1/2025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6E789-5AB1-47D3-A2A2-DDC44EAEBA33}" type="datetime1">
              <a:rPr lang="en-US" smtClean="0"/>
              <a:t>2/1/2025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666AD-8FC7-4CD7-BCB9-BB2BECF5A7FC}" type="datetime1">
              <a:rPr lang="en-US" smtClean="0"/>
              <a:t>2/1/2025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EC822-7F1C-4DCA-9F3D-18906113D802}" type="datetime1">
              <a:rPr lang="en-US" smtClean="0"/>
              <a:t>2/1/2025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1CC14-D196-402C-9019-2AA5E90B85B3}" type="datetime1">
              <a:rPr lang="en-US" smtClean="0"/>
              <a:t>2/1/2025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02E23-4B89-43F5-94D4-08AC1A74C82A}" type="datetime1">
              <a:rPr lang="en-US" smtClean="0"/>
              <a:t>2/1/2025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76198-5F3C-4B2D-9911-8795DC04A513}" type="datetime1">
              <a:rPr lang="en-US" smtClean="0"/>
              <a:t>2/1/2025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E748D-91C2-40ED-8AF5-114936C2A896}" type="datetime1">
              <a:rPr lang="en-US" smtClean="0"/>
              <a:t>2/1/2025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F4654-A6B3-4D7D-B128-9E1C7F320A3C}" type="datetime1">
              <a:rPr lang="en-US" smtClean="0"/>
              <a:t>2/1/2025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4D541-3B70-4024-958B-97D0494534A4}" type="datetime1">
              <a:rPr lang="en-US" smtClean="0"/>
              <a:t>2/1/2025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FE648-ED33-4010-B3A0-188C72F351CF}" type="datetime1">
              <a:rPr lang="en-US" smtClean="0"/>
              <a:t>2/1/2025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39999">
              <a:srgbClr val="85C2FF"/>
            </a:gs>
            <a:gs pos="95410">
              <a:schemeClr val="tx1"/>
            </a:gs>
            <a:gs pos="70000">
              <a:schemeClr val="tx1">
                <a:lumMod val="50000"/>
              </a:schemeClr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fld id="{26A3CDDC-A9BA-460D-8FC9-DAD8A6A47601}" type="datetime1">
              <a:rPr lang="en-US" smtClean="0"/>
              <a:t>2/1/2025</a:t>
            </a:fld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Line 16"/>
          <p:cNvSpPr>
            <a:spLocks noChangeShapeType="1"/>
          </p:cNvSpPr>
          <p:nvPr/>
        </p:nvSpPr>
        <p:spPr bwMode="auto">
          <a:xfrm>
            <a:off x="457200" y="6096000"/>
            <a:ext cx="8229600" cy="0"/>
          </a:xfrm>
          <a:prstGeom prst="line">
            <a:avLst/>
          </a:prstGeom>
          <a:noFill/>
          <a:ln w="57150" cmpd="thinThick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grpSp>
        <p:nvGrpSpPr>
          <p:cNvPr id="1032" name="Group 12"/>
          <p:cNvGrpSpPr>
            <a:grpSpLocks/>
          </p:cNvGrpSpPr>
          <p:nvPr/>
        </p:nvGrpSpPr>
        <p:grpSpPr bwMode="auto">
          <a:xfrm>
            <a:off x="6858000" y="6248400"/>
            <a:ext cx="1828800" cy="479425"/>
            <a:chOff x="1536" y="144"/>
            <a:chExt cx="3024" cy="734"/>
          </a:xfrm>
        </p:grpSpPr>
        <p:pic>
          <p:nvPicPr>
            <p:cNvPr id="1033" name="Picture 6" descr="IHCE-logo-1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880" y="153"/>
              <a:ext cx="1680" cy="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7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536" y="144"/>
              <a:ext cx="1152" cy="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5" name="Line 8"/>
            <p:cNvSpPr>
              <a:spLocks noChangeShapeType="1"/>
            </p:cNvSpPr>
            <p:nvPr/>
          </p:nvSpPr>
          <p:spPr bwMode="auto">
            <a:xfrm>
              <a:off x="2783" y="144"/>
              <a:ext cx="0" cy="71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ＭＳ Ｐゴシック" pitchFamily="34" charset="-128"/>
                <a:cs typeface="+mn-cs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48" r:id="rId2"/>
    <p:sldLayoutId id="2147483747" r:id="rId3"/>
    <p:sldLayoutId id="2147483746" r:id="rId4"/>
    <p:sldLayoutId id="2147483745" r:id="rId5"/>
    <p:sldLayoutId id="2147483744" r:id="rId6"/>
    <p:sldLayoutId id="2147483743" r:id="rId7"/>
    <p:sldLayoutId id="2147483742" r:id="rId8"/>
    <p:sldLayoutId id="2147483741" r:id="rId9"/>
    <p:sldLayoutId id="2147483740" r:id="rId10"/>
    <p:sldLayoutId id="2147483739" r:id="rId11"/>
    <p:sldLayoutId id="2147483738" r:id="rId12"/>
    <p:sldLayoutId id="2147483737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laska Extra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laska Extra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laska Extra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laska Extra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800">
          <a:solidFill>
            <a:schemeClr val="tx1"/>
          </a:solidFill>
          <a:latin typeface="Trebuchet MS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400">
          <a:solidFill>
            <a:schemeClr val="tx1"/>
          </a:solidFill>
          <a:latin typeface="Trebuchet MS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000">
          <a:solidFill>
            <a:schemeClr val="tx1"/>
          </a:solidFill>
          <a:latin typeface="Trebuchet MS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000">
          <a:solidFill>
            <a:schemeClr val="tx1"/>
          </a:solidFill>
          <a:latin typeface="Trebuchet MS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000">
          <a:solidFill>
            <a:schemeClr val="tx1"/>
          </a:solidFill>
          <a:latin typeface="Trebuchet MS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000">
          <a:solidFill>
            <a:schemeClr val="tx1"/>
          </a:solidFill>
          <a:latin typeface="Trebuchet MS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000">
          <a:solidFill>
            <a:schemeClr val="tx1"/>
          </a:solidFill>
          <a:latin typeface="Trebuchet MS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000">
          <a:solidFill>
            <a:schemeClr val="tx1"/>
          </a:solidFill>
          <a:latin typeface="Trebuchet MS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llin.edu/gettingstarted/register/registration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collincollegepastry/" TargetMode="External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hyperlink" Target="http://www.tasb.org/policy/pol/private/043500/pol.cfm?DisplayPage=CR(LOCAL).pdf&amp;QueryText=TECHNOLOGY" TargetMode="Externa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1" descr="http://www.ccccd.edu/pr_images/culinaryweb/original/pastry_class-037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57400"/>
            <a:ext cx="25971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18" descr="http://www.ccccd.edu/pr_images/culinaryweb/original/pastry_class-1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2057400"/>
            <a:ext cx="25971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1" name="Group 13"/>
          <p:cNvGrpSpPr>
            <a:grpSpLocks/>
          </p:cNvGrpSpPr>
          <p:nvPr/>
        </p:nvGrpSpPr>
        <p:grpSpPr bwMode="auto">
          <a:xfrm>
            <a:off x="2438400" y="228600"/>
            <a:ext cx="4800600" cy="1165225"/>
            <a:chOff x="1536" y="144"/>
            <a:chExt cx="3024" cy="734"/>
          </a:xfrm>
        </p:grpSpPr>
        <p:pic>
          <p:nvPicPr>
            <p:cNvPr id="17416" name="Picture 6" descr="IHCE-logo-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80" y="153"/>
              <a:ext cx="1680" cy="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7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36" y="144"/>
              <a:ext cx="1152" cy="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8" name="Line 8"/>
            <p:cNvSpPr>
              <a:spLocks noChangeShapeType="1"/>
            </p:cNvSpPr>
            <p:nvPr/>
          </p:nvSpPr>
          <p:spPr bwMode="auto">
            <a:xfrm>
              <a:off x="2784" y="144"/>
              <a:ext cx="0" cy="7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7412" name="Picture 15" descr="http://www.ccccd.edu/pr_images/culinaryweb/original/pastry_class-05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2057400"/>
            <a:ext cx="2819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905000"/>
            <a:ext cx="8305800" cy="4191000"/>
          </a:xfrm>
          <a:gradFill rotWithShape="1">
            <a:gsLst>
              <a:gs pos="0">
                <a:srgbClr val="6699FF">
                  <a:alpha val="64998"/>
                </a:srgbClr>
              </a:gs>
              <a:gs pos="100000">
                <a:srgbClr val="E2EBFF">
                  <a:alpha val="60001"/>
                </a:srgbClr>
              </a:gs>
            </a:gsLst>
            <a:lin ang="5400000" scaled="1"/>
          </a:gradFill>
          <a:ln w="57150" cmpd="thickThin">
            <a:solidFill>
              <a:srgbClr val="000099"/>
            </a:solidFill>
          </a:ln>
        </p:spPr>
        <p:txBody>
          <a:bodyPr/>
          <a:lstStyle/>
          <a:p>
            <a:pPr eaLnBrk="1" hangingPunct="1"/>
            <a:r>
              <a:rPr lang="en-US" sz="5400">
                <a:latin typeface="Cooper Black"/>
              </a:rPr>
              <a:t>Welcome to </a:t>
            </a:r>
            <a:br>
              <a:rPr lang="en-US" sz="5400">
                <a:latin typeface="Cooper Black" pitchFamily="18" charset="0"/>
              </a:rPr>
            </a:br>
            <a:r>
              <a:rPr lang="en-US" sz="5400">
                <a:latin typeface="Cooper Black"/>
              </a:rPr>
              <a:t>Collin’s Culinary &amp; Pastry Arts </a:t>
            </a:r>
            <a:br>
              <a:rPr lang="en-US" sz="5400">
                <a:latin typeface="Cooper Black" pitchFamily="18" charset="0"/>
              </a:rPr>
            </a:br>
            <a:r>
              <a:rPr lang="en-US" sz="5400">
                <a:latin typeface="Cooper Black"/>
              </a:rPr>
              <a:t>Student Orientation</a:t>
            </a:r>
            <a:br>
              <a:rPr lang="en-US" sz="5400">
                <a:latin typeface="Cooper Black"/>
              </a:rPr>
            </a:br>
            <a:r>
              <a:rPr lang="en-US" sz="1400">
                <a:solidFill>
                  <a:srgbClr val="FF0000"/>
                </a:solidFill>
                <a:latin typeface="Cooper Black"/>
              </a:rPr>
              <a:t>Revised: Oct 2024</a:t>
            </a:r>
            <a:endParaRPr lang="en-US" sz="140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17414" name="Rectangle 16"/>
          <p:cNvSpPr>
            <a:spLocks noChangeArrowheads="1"/>
          </p:cNvSpPr>
          <p:nvPr/>
        </p:nvSpPr>
        <p:spPr bwMode="auto">
          <a:xfrm>
            <a:off x="228600" y="1524000"/>
            <a:ext cx="8610600" cy="76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04" name="Rectangle 20"/>
          <p:cNvSpPr>
            <a:spLocks noChangeArrowheads="1"/>
          </p:cNvSpPr>
          <p:nvPr/>
        </p:nvSpPr>
        <p:spPr bwMode="auto">
          <a:xfrm>
            <a:off x="6781800" y="6172200"/>
            <a:ext cx="1981200" cy="6096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990600" y="1524000"/>
            <a:ext cx="7391400" cy="4419600"/>
          </a:xfrm>
          <a:prstGeom prst="foldedCorner">
            <a:avLst>
              <a:gd name="adj" fmla="val 12500"/>
            </a:avLst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40" tIns="45720" rIns="91440" bIns="45720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  <a:defRPr/>
            </a:pPr>
            <a:endParaRPr lang="en-US" sz="3000" b="1">
              <a:solidFill>
                <a:srgbClr val="FFFF66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defRPr/>
            </a:pPr>
            <a:r>
              <a:rPr lang="en-US" sz="3000" b="1">
                <a:solidFill>
                  <a:srgbClr val="FFFF66"/>
                </a:solidFill>
                <a:latin typeface="Arial"/>
              </a:rPr>
              <a:t>        Professor of Pastry Arts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>
                <a:latin typeface="Arial"/>
              </a:rPr>
              <a:t>B.S. Health Education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b="1">
                <a:latin typeface="Arial"/>
              </a:rPr>
              <a:t>	- Eastern Illinois University, Illinois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>
                <a:latin typeface="Arial"/>
              </a:rPr>
              <a:t>A.S. International Baking &amp; Pastry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b="1">
                <a:latin typeface="Arial"/>
              </a:rPr>
              <a:t>	- Florida Culinary Institute, Florida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en-US" b="1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>
                <a:latin typeface="Arial"/>
              </a:rPr>
              <a:t>Office: PRC - A162</a:t>
            </a:r>
            <a:endParaRPr lang="en-US" b="1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>
                <a:latin typeface="Arial"/>
              </a:rPr>
              <a:t>Phone: 972-377-1057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>
                <a:latin typeface="Arial"/>
              </a:rPr>
              <a:t>JMcCord@collin.edu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br>
              <a:rPr lang="en-US" sz="4000" b="1">
                <a:latin typeface="Alaska Extrabold"/>
              </a:rPr>
            </a:br>
            <a:endParaRPr lang="en-US" b="1">
              <a:latin typeface="Alaska Extrabold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248508" y="609600"/>
            <a:ext cx="670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1440" tIns="45720" rIns="91440" bIns="45720" anchor="ctr"/>
          <a:lstStyle/>
          <a:p>
            <a:pPr algn="ctr">
              <a:defRPr/>
            </a:pPr>
            <a:r>
              <a:rPr lang="en-US" sz="3600" b="1" ker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Chef Jill McCord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258826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FFFF"/>
                </a:solidFill>
                <a:latin typeface="Century Gothic"/>
              </a:rPr>
              <a:t>Culinary/Pastry Faculty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7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1714500" y="1752600"/>
            <a:ext cx="5715000" cy="4114800"/>
          </a:xfrm>
          <a:prstGeom prst="foldedCorner">
            <a:avLst>
              <a:gd name="adj" fmla="val 12500"/>
            </a:avLst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40" tIns="45720" rIns="91440" bIns="45720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defRPr/>
            </a:pPr>
            <a:r>
              <a:rPr lang="en-US" sz="3000" b="1">
                <a:solidFill>
                  <a:srgbClr val="FFFF66"/>
                </a:solidFill>
                <a:latin typeface="Arial"/>
              </a:rPr>
              <a:t>    Professor of Culinary Arts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v"/>
              <a:defRPr/>
            </a:pPr>
            <a:r>
              <a:rPr lang="en-US" b="1">
                <a:latin typeface="Arial"/>
              </a:rPr>
              <a:t>A.O.S. Culinary Arts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defRPr/>
            </a:pPr>
            <a:r>
              <a:rPr lang="en-US" b="1">
                <a:latin typeface="Arial"/>
              </a:rPr>
              <a:t>	-Culinary Institute of America </a:t>
            </a:r>
            <a:endParaRPr lang="en-US" b="1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/>
              <a:buChar char="v"/>
              <a:defRPr/>
            </a:pPr>
            <a:r>
              <a:rPr lang="en-US" b="1">
                <a:latin typeface="Arial"/>
              </a:rPr>
              <a:t>ACF Certified Executive Chef (CEC)</a:t>
            </a:r>
            <a:endParaRPr lang="en-US" b="1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  <a:defRPr/>
            </a:pPr>
            <a:endParaRPr lang="en-US" b="1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>
                <a:latin typeface="Arial"/>
              </a:rPr>
              <a:t>Office: PRC - A164</a:t>
            </a:r>
            <a:endParaRPr lang="en-US" b="1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>
                <a:latin typeface="Arial"/>
              </a:rPr>
              <a:t>Phone: 972-377-1752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>
                <a:latin typeface="Arial"/>
              </a:rPr>
              <a:t>ajardim@collin.edu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57200" y="-7938"/>
            <a:ext cx="82296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latin typeface="+mj-lt"/>
              </a:rPr>
              <a:t>Culinary/Pastry Faculty</a:t>
            </a:r>
            <a:endParaRPr lang="en-US" b="1">
              <a:latin typeface="Alaska Extrabold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219200" y="697524"/>
            <a:ext cx="6705600" cy="102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1440" tIns="45720" rIns="91440" bIns="45720" anchor="ctr"/>
          <a:lstStyle/>
          <a:p>
            <a:pPr algn="ctr">
              <a:defRPr/>
            </a:pPr>
            <a:r>
              <a:rPr lang="en-US" sz="4000" b="1" ker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Chef Andrew Jardim, CEC</a:t>
            </a:r>
            <a:endParaRPr lang="en-US" sz="3200" b="1" kern="0">
              <a:solidFill>
                <a:srgbClr val="000099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503408" y="1900810"/>
            <a:ext cx="8322697" cy="4329661"/>
          </a:xfrm>
          <a:prstGeom prst="foldedCorner">
            <a:avLst>
              <a:gd name="adj" fmla="val 12500"/>
            </a:avLst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40" tIns="45720" rIns="91440" bIns="45720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defRPr/>
            </a:pPr>
            <a:r>
              <a:rPr lang="en-US" sz="2800" b="1">
                <a:solidFill>
                  <a:srgbClr val="FFFF66"/>
                </a:solidFill>
                <a:latin typeface="Arial"/>
              </a:rPr>
              <a:t>Professor of Culinary Arts / Discipline Lead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b="1">
              <a:solidFill>
                <a:srgbClr val="FFFF66"/>
              </a:solidFill>
              <a:latin typeface="Arial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v"/>
              <a:defRPr/>
            </a:pPr>
            <a:r>
              <a:rPr lang="en-US" b="1">
                <a:latin typeface="Arial"/>
              </a:rPr>
              <a:t>A.O.S. Culinary Arts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defRPr/>
            </a:pPr>
            <a:r>
              <a:rPr lang="en-US" b="1">
                <a:latin typeface="Arial"/>
              </a:rPr>
              <a:t>           - </a:t>
            </a:r>
            <a:r>
              <a:rPr lang="en-US" sz="2000" b="1">
                <a:latin typeface="Arial"/>
              </a:rPr>
              <a:t>Johnson &amp; Wales University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v"/>
              <a:defRPr/>
            </a:pPr>
            <a:r>
              <a:rPr lang="en-US" b="1">
                <a:latin typeface="Arial"/>
              </a:rPr>
              <a:t>B.S. Food Service Management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defRPr/>
            </a:pPr>
            <a:r>
              <a:rPr lang="en-US" b="1">
                <a:latin typeface="Arial"/>
              </a:rPr>
              <a:t>	- </a:t>
            </a:r>
            <a:r>
              <a:rPr lang="en-US" sz="2000" b="1">
                <a:latin typeface="Arial"/>
              </a:rPr>
              <a:t>Johnson &amp; Wales University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/>
              <a:buChar char="v"/>
              <a:defRPr/>
            </a:pPr>
            <a:r>
              <a:rPr lang="en-US" b="1">
                <a:latin typeface="Arial"/>
              </a:rPr>
              <a:t>MBA Master of Business Administration</a:t>
            </a:r>
            <a:endParaRPr lang="en-US" b="1"/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b="1">
                <a:latin typeface="Arial"/>
              </a:rPr>
              <a:t>           - </a:t>
            </a:r>
            <a:r>
              <a:rPr lang="en-US" sz="2000" b="1">
                <a:latin typeface="Arial"/>
              </a:rPr>
              <a:t>Texas A&amp;M University</a:t>
            </a:r>
            <a:endParaRPr lang="en-US" sz="2000" b="1"/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 sz="2000" b="1">
              <a:latin typeface="Arial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>
                <a:latin typeface="Arial"/>
              </a:rPr>
              <a:t>Office: PRC - A163</a:t>
            </a:r>
            <a:endParaRPr lang="en-US" b="1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>
                <a:latin typeface="Arial"/>
              </a:rPr>
              <a:t>Phone: 972-377-1773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>
                <a:latin typeface="Arial"/>
              </a:rPr>
              <a:t>RReczek@collin.edu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57200" y="3785"/>
            <a:ext cx="8229600" cy="92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pPr algn="ctr"/>
            <a:r>
              <a:rPr lang="en-US" sz="3600" b="1">
                <a:latin typeface="+mj-lt"/>
              </a:rPr>
              <a:t>Culinary/Pastry </a:t>
            </a:r>
            <a:r>
              <a:rPr lang="en-US" sz="3200" b="1">
                <a:latin typeface="+mj-lt"/>
              </a:rPr>
              <a:t>Faculty</a:t>
            </a:r>
            <a:endParaRPr lang="en-US" sz="3200" b="1">
              <a:latin typeface="Alaska Extrabold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70019" y="620821"/>
            <a:ext cx="6953795" cy="75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b="1" ker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Chef</a:t>
            </a:r>
            <a:r>
              <a:rPr lang="en-US" sz="4000" b="1" ker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Ronald Reczek</a:t>
            </a:r>
          </a:p>
        </p:txBody>
      </p:sp>
    </p:spTree>
    <p:extLst>
      <p:ext uri="{BB962C8B-B14F-4D97-AF65-F5344CB8AC3E}">
        <p14:creationId xmlns:p14="http://schemas.microsoft.com/office/powerpoint/2010/main" val="236324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4787858" y="1382490"/>
            <a:ext cx="4022609" cy="3150036"/>
          </a:xfrm>
          <a:prstGeom prst="foldedCorner">
            <a:avLst>
              <a:gd name="adj" fmla="val 12500"/>
            </a:avLst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3F8ACA"/>
              </a:buClr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9222" name="AutoShape 8"/>
          <p:cNvSpPr>
            <a:spLocks noChangeArrowheads="1"/>
          </p:cNvSpPr>
          <p:nvPr/>
        </p:nvSpPr>
        <p:spPr bwMode="auto">
          <a:xfrm>
            <a:off x="287228" y="1382490"/>
            <a:ext cx="3953800" cy="3113310"/>
          </a:xfrm>
          <a:prstGeom prst="foldedCorner">
            <a:avLst>
              <a:gd name="adj" fmla="val 12500"/>
            </a:avLst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3728" y="1426634"/>
            <a:ext cx="3953800" cy="4351866"/>
          </a:xfrm>
          <a:ln>
            <a:noFill/>
          </a:ln>
        </p:spPr>
        <p:txBody>
          <a:bodyPr/>
          <a:lstStyle/>
          <a:p>
            <a:pPr eaLnBrk="1" hangingPunct="1">
              <a:buClr>
                <a:srgbClr val="3F8ACA"/>
              </a:buClr>
              <a:buNone/>
            </a:pPr>
            <a:r>
              <a:rPr lang="en-US" sz="2400" b="1">
                <a:solidFill>
                  <a:srgbClr val="FFFF66"/>
                </a:solidFill>
              </a:rPr>
              <a:t>Culinary Lab Coordinator</a:t>
            </a:r>
          </a:p>
          <a:p>
            <a:pPr>
              <a:buNone/>
            </a:pPr>
            <a:r>
              <a:rPr lang="en-US" sz="2400" b="1">
                <a:solidFill>
                  <a:srgbClr val="FFFF66"/>
                </a:solidFill>
              </a:rPr>
              <a:t>       </a:t>
            </a:r>
            <a:r>
              <a:rPr lang="en-US" sz="2000" b="1">
                <a:solidFill>
                  <a:srgbClr val="FFFF66"/>
                </a:solidFill>
              </a:rPr>
              <a:t>Lauren Jones (Martinez)</a:t>
            </a:r>
          </a:p>
          <a:p>
            <a:pPr eaLnBrk="1" hangingPunct="1">
              <a:buClr>
                <a:srgbClr val="3F8ACA"/>
              </a:buClr>
              <a:buNone/>
            </a:pPr>
            <a:endParaRPr lang="en-US" sz="1000" b="1">
              <a:solidFill>
                <a:srgbClr val="FFFF66"/>
              </a:solidFill>
            </a:endParaRPr>
          </a:p>
          <a:p>
            <a:pPr eaLnBrk="1" hangingPunct="1">
              <a:buClr>
                <a:srgbClr val="333399"/>
              </a:buClr>
              <a:buFont typeface="Wingdings" pitchFamily="2" charset="2"/>
              <a:buChar char="v"/>
            </a:pPr>
            <a:r>
              <a:rPr lang="en-US" sz="1800" b="1"/>
              <a:t>Office: PRC - A154</a:t>
            </a:r>
          </a:p>
          <a:p>
            <a:pPr eaLnBrk="1" hangingPunct="1">
              <a:buClr>
                <a:schemeClr val="accent2"/>
              </a:buClr>
            </a:pPr>
            <a:r>
              <a:rPr lang="en-US" sz="1800" b="1"/>
              <a:t>Phone: 972-377-1068</a:t>
            </a:r>
          </a:p>
          <a:p>
            <a:pPr eaLnBrk="1" hangingPunct="1">
              <a:buClr>
                <a:schemeClr val="accent2"/>
              </a:buClr>
            </a:pPr>
            <a:r>
              <a:rPr lang="en-US" sz="1800" b="1"/>
              <a:t>lmartinez@collin.edu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endParaRPr lang="en-US" sz="1800" b="1"/>
          </a:p>
          <a:p>
            <a:pPr>
              <a:buNone/>
            </a:pPr>
            <a:endParaRPr lang="en-US" sz="1800" b="1"/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580867" y="0"/>
            <a:ext cx="82296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/>
              <a:t>Culinary/ Pastry Staff</a:t>
            </a:r>
            <a:endParaRPr lang="en-US" b="1">
              <a:latin typeface="Alaska Extra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5752" y="1674779"/>
            <a:ext cx="3810772" cy="190205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b="1">
                <a:solidFill>
                  <a:srgbClr val="FFFF66"/>
                </a:solidFill>
                <a:latin typeface="Century Gothic"/>
              </a:rPr>
              <a:t>Culinary Lab Assistant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defRPr/>
            </a:pPr>
            <a:r>
              <a:rPr lang="en-US" b="1">
                <a:solidFill>
                  <a:srgbClr val="FFFF66"/>
                </a:solidFill>
                <a:latin typeface="Century Gothic"/>
              </a:rPr>
              <a:t>  Reldon Caddy</a:t>
            </a:r>
          </a:p>
          <a:p>
            <a:pPr>
              <a:spcBef>
                <a:spcPct val="20000"/>
              </a:spcBef>
              <a:buClr>
                <a:srgbClr val="3F8ACA"/>
              </a:buClr>
              <a:defRPr/>
            </a:pPr>
            <a:endParaRPr lang="en-US" sz="1800" b="1"/>
          </a:p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v"/>
              <a:defRPr/>
            </a:pPr>
            <a:r>
              <a:rPr lang="en-US" sz="1800" b="1">
                <a:latin typeface="Arial"/>
              </a:rPr>
              <a:t>Office: PRC- A155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sz="1800" b="1">
                <a:latin typeface="Century Gothic"/>
              </a:rPr>
              <a:t>Phone: 972-377-1084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222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AutoShape 8"/>
          <p:cNvSpPr>
            <a:spLocks noChangeArrowheads="1"/>
          </p:cNvSpPr>
          <p:nvPr/>
        </p:nvSpPr>
        <p:spPr bwMode="auto">
          <a:xfrm>
            <a:off x="3440987" y="3595279"/>
            <a:ext cx="5333763" cy="2166795"/>
          </a:xfrm>
          <a:prstGeom prst="foldedCorner">
            <a:avLst>
              <a:gd name="adj" fmla="val 12500"/>
            </a:avLst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800">
              <a:ea typeface="ＭＳ Ｐゴシック" pitchFamily="34" charset="-128"/>
              <a:cs typeface="+mn-cs"/>
            </a:endParaRP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37049" y="3706982"/>
            <a:ext cx="4867414" cy="2046598"/>
          </a:xfrm>
          <a:ln>
            <a:noFill/>
          </a:ln>
        </p:spPr>
        <p:txBody>
          <a:bodyPr/>
          <a:lstStyle/>
          <a:p>
            <a:pPr eaLnBrk="1" hangingPunct="1">
              <a:buClr>
                <a:srgbClr val="3F8ACA"/>
              </a:buClr>
              <a:buNone/>
            </a:pPr>
            <a:r>
              <a:rPr lang="en-US" sz="2400" b="1">
                <a:solidFill>
                  <a:srgbClr val="FFFF66"/>
                </a:solidFill>
              </a:rPr>
              <a:t>P/T Culinary Steward- Ken Holland</a:t>
            </a:r>
          </a:p>
          <a:p>
            <a:pPr eaLnBrk="1" hangingPunct="1">
              <a:buClr>
                <a:srgbClr val="3F8ACA"/>
              </a:buClr>
              <a:buNone/>
            </a:pPr>
            <a:endParaRPr lang="en-US" sz="2400" b="1">
              <a:solidFill>
                <a:srgbClr val="FFC000"/>
              </a:solidFill>
            </a:endParaRPr>
          </a:p>
          <a:p>
            <a:pPr eaLnBrk="1" hangingPunct="1">
              <a:buClr>
                <a:srgbClr val="3F8ACA"/>
              </a:buClr>
              <a:buNone/>
            </a:pPr>
            <a:r>
              <a:rPr lang="en-US" sz="1800" b="1"/>
              <a:t>- Maintains kitchen equipment and kitchen labs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endParaRPr lang="en-US" sz="2400" b="1">
              <a:solidFill>
                <a:srgbClr val="FFFF66"/>
              </a:solidFill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293484" y="-65314"/>
            <a:ext cx="82296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/>
              <a:t>Culinary/ Pastry Staff</a:t>
            </a:r>
            <a:endParaRPr lang="en-US" b="1">
              <a:latin typeface="Alaska Extrabold"/>
            </a:endParaRPr>
          </a:p>
        </p:txBody>
      </p:sp>
      <p:sp>
        <p:nvSpPr>
          <p:cNvPr id="3" name="AutoShape 8">
            <a:extLst>
              <a:ext uri="{FF2B5EF4-FFF2-40B4-BE49-F238E27FC236}">
                <a16:creationId xmlns:a16="http://schemas.microsoft.com/office/drawing/2014/main" id="{06279B39-64E4-40AF-97AC-F8F76B6A8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734" y="999798"/>
            <a:ext cx="6028920" cy="1944727"/>
          </a:xfrm>
          <a:prstGeom prst="foldedCorner">
            <a:avLst>
              <a:gd name="adj" fmla="val 12500"/>
            </a:avLst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40" tIns="45720" rIns="91440" bIns="45720" anchor="ctr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>
                <a:solidFill>
                  <a:srgbClr val="FFFF66"/>
                </a:solidFill>
                <a:latin typeface="Century Gothic"/>
                <a:cs typeface="Arial"/>
              </a:rPr>
              <a:t>  P/T Storeroom Clerk- Alex </a:t>
            </a:r>
            <a:endParaRPr lang="en-US" b="1">
              <a:latin typeface="Century Gothic"/>
              <a:ea typeface="ＭＳ Ｐゴシック" pitchFamily="34" charset="-128"/>
              <a:cs typeface="Arial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>
                <a:solidFill>
                  <a:srgbClr val="FFC000"/>
                </a:solidFill>
                <a:latin typeface="Century Gothic"/>
                <a:cs typeface="Arial"/>
              </a:rPr>
              <a:t>                 </a:t>
            </a:r>
            <a:endParaRPr lang="en-US" b="1">
              <a:latin typeface="Century Gothic"/>
              <a:ea typeface="ＭＳ Ｐゴシック" pitchFamily="34" charset="-128"/>
              <a:cs typeface="Arial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>
                <a:latin typeface="Century Gothic"/>
                <a:cs typeface="Arial"/>
              </a:rPr>
              <a:t>- Maintains kitchen labs and storeroom</a:t>
            </a:r>
            <a:r>
              <a:rPr lang="en-US">
                <a:latin typeface="Arial"/>
                <a:cs typeface="Arial"/>
              </a:rPr>
              <a:t> </a:t>
            </a:r>
          </a:p>
          <a:p>
            <a:pPr>
              <a:defRPr/>
            </a:pPr>
            <a:endParaRPr lang="en-US">
              <a:ea typeface="ＭＳ Ｐゴシック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307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412" y="-85172"/>
            <a:ext cx="8534400" cy="1143000"/>
          </a:xfrm>
        </p:spPr>
        <p:txBody>
          <a:bodyPr/>
          <a:lstStyle/>
          <a:p>
            <a:r>
              <a:rPr lang="en-US" i="1">
                <a:solidFill>
                  <a:schemeClr val="tx1"/>
                </a:solidFill>
              </a:rPr>
              <a:t>Your</a:t>
            </a:r>
            <a:r>
              <a:rPr lang="en-US">
                <a:solidFill>
                  <a:schemeClr val="tx1"/>
                </a:solidFill>
              </a:rPr>
              <a:t> Program Career Coach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345075" y="1050173"/>
            <a:ext cx="6427489" cy="3611274"/>
          </a:xfrm>
          <a:prstGeom prst="foldedCorner">
            <a:avLst>
              <a:gd name="adj" fmla="val 12500"/>
            </a:avLst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  <a:defRPr/>
            </a:pPr>
            <a:endParaRPr lang="en-US" sz="1600" b="1">
              <a:solidFill>
                <a:srgbClr val="FFFF66"/>
              </a:solidFill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7788" y="1788392"/>
            <a:ext cx="5638800" cy="390876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sz="2800" b="1">
                <a:solidFill>
                  <a:srgbClr val="FFFF66"/>
                </a:solidFill>
                <a:latin typeface="Century Gothic"/>
              </a:rPr>
              <a:t>Workforce Programs Career Coach</a:t>
            </a:r>
          </a:p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v"/>
              <a:defRPr/>
            </a:pPr>
            <a:endParaRPr lang="en-US" b="1"/>
          </a:p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v"/>
              <a:defRPr/>
            </a:pPr>
            <a:r>
              <a:rPr lang="en-US" b="1">
                <a:latin typeface="Arial"/>
              </a:rPr>
              <a:t>Office: PRC- H-210C</a:t>
            </a:r>
            <a:endParaRPr lang="en-US" b="1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>
                <a:latin typeface="Century Gothic"/>
              </a:rPr>
              <a:t>Phone: 972 -377-1733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>
                <a:latin typeface="Century Gothic"/>
              </a:rPr>
              <a:t>JHines@collin.edu</a:t>
            </a:r>
          </a:p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  <a:defRPr/>
            </a:pPr>
            <a:endParaRPr lang="en-US" b="1">
              <a:latin typeface="Century Gothic" pitchFamily="34" charset="0"/>
            </a:endParaRPr>
          </a:p>
          <a:p>
            <a:pPr marL="342900" indent="-342900">
              <a:buClr>
                <a:srgbClr val="3F8ACA"/>
              </a:buClr>
              <a:buFont typeface="Wingdings" pitchFamily="2" charset="2"/>
              <a:buChar char="v"/>
              <a:defRPr/>
            </a:pPr>
            <a:endParaRPr lang="en-US" b="1"/>
          </a:p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603340" y="1057828"/>
            <a:ext cx="36679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chemeClr val="bg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 Mr. John Hines </a:t>
            </a:r>
          </a:p>
        </p:txBody>
      </p:sp>
    </p:spTree>
    <p:extLst>
      <p:ext uri="{BB962C8B-B14F-4D97-AF65-F5344CB8AC3E}">
        <p14:creationId xmlns:p14="http://schemas.microsoft.com/office/powerpoint/2010/main" val="345944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ADD11-07A4-4B95-8D4E-CC8E83059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Registration questions 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8D743-FC27-4E5F-9278-E8F7E45E4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582" y="1147406"/>
            <a:ext cx="8547754" cy="5201495"/>
          </a:xfrm>
        </p:spPr>
        <p:txBody>
          <a:bodyPr/>
          <a:lstStyle/>
          <a:p>
            <a:r>
              <a:rPr lang="en-US" sz="2400">
                <a:solidFill>
                  <a:schemeClr val="bg1"/>
                </a:solidFill>
              </a:rPr>
              <a:t>After attending a Culinary/Pastry orientation you will be granted a </a:t>
            </a:r>
            <a:r>
              <a:rPr lang="en-US" sz="2400" b="1">
                <a:solidFill>
                  <a:schemeClr val="bg1"/>
                </a:solidFill>
              </a:rPr>
              <a:t>permit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b="1">
                <a:solidFill>
                  <a:schemeClr val="bg1"/>
                </a:solidFill>
              </a:rPr>
              <a:t>override</a:t>
            </a:r>
            <a:r>
              <a:rPr lang="en-US" sz="2400">
                <a:solidFill>
                  <a:schemeClr val="bg1"/>
                </a:solidFill>
              </a:rPr>
              <a:t> for the upcoming semester for CHEF1301 and PSTR1301 courses.  </a:t>
            </a:r>
            <a:endParaRPr lang="en-US">
              <a:solidFill>
                <a:schemeClr val="bg1"/>
              </a:solidFill>
            </a:endParaRPr>
          </a:p>
          <a:p>
            <a:r>
              <a:rPr lang="en-US" sz="2400" b="1">
                <a:solidFill>
                  <a:schemeClr val="bg1"/>
                </a:solidFill>
              </a:rPr>
              <a:t>This orientation is the only way receive a permit override</a:t>
            </a:r>
            <a:r>
              <a:rPr lang="en-US" sz="2400">
                <a:solidFill>
                  <a:schemeClr val="bg1"/>
                </a:solidFill>
              </a:rPr>
              <a:t>. </a:t>
            </a: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>
              <a:solidFill>
                <a:srgbClr val="FF0000"/>
              </a:solidFill>
            </a:endParaRPr>
          </a:p>
          <a:p>
            <a:r>
              <a:rPr lang="en-US" sz="2400" b="1">
                <a:solidFill>
                  <a:schemeClr val="bg1"/>
                </a:solidFill>
              </a:rPr>
              <a:t>Registration assistance or to clear holds</a:t>
            </a:r>
            <a:r>
              <a:rPr lang="en-US" sz="2400">
                <a:solidFill>
                  <a:schemeClr val="bg1"/>
                </a:solidFill>
              </a:rPr>
              <a:t>---Please contact </a:t>
            </a:r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jhines</a:t>
            </a:r>
            <a:r>
              <a:rPr lang="en-US" sz="2400">
                <a:solidFill>
                  <a:schemeClr val="bg1"/>
                </a:solidFill>
              </a:rPr>
              <a:t>@collin.edu</a:t>
            </a:r>
          </a:p>
          <a:p>
            <a:endParaRPr lang="en-US" sz="240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sz="2400" b="1">
                <a:solidFill>
                  <a:schemeClr val="bg1"/>
                </a:solidFill>
                <a:ea typeface="+mn-lt"/>
                <a:cs typeface="+mn-lt"/>
              </a:rPr>
              <a:t>Collin College class registration link:</a:t>
            </a:r>
          </a:p>
          <a:p>
            <a:pPr marL="0" indent="0">
              <a:buNone/>
            </a:pPr>
            <a:r>
              <a:rPr lang="en-US" sz="2400">
                <a:solidFill>
                  <a:srgbClr val="FF0000"/>
                </a:solidFill>
                <a:ea typeface="+mn-lt"/>
                <a:cs typeface="+mn-lt"/>
              </a:rPr>
              <a:t>   </a:t>
            </a:r>
            <a:r>
              <a:rPr lang="en-US" sz="2000" b="1">
                <a:solidFill>
                  <a:srgbClr val="FF0000"/>
                </a:solidFill>
                <a:ea typeface="+mn-lt"/>
                <a:cs typeface="+mn-lt"/>
                <a:hlinkClick r:id="rId2"/>
              </a:rPr>
              <a:t>https://www.collin.edu/gettingstarted/register/registration.html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4128443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2F2F2"/>
                </a:solidFill>
              </a:rPr>
              <a:t>How Our Lab Class Schedule Works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4247"/>
            <a:ext cx="8229600" cy="4495800"/>
          </a:xfrm>
          <a:solidFill>
            <a:schemeClr val="accent1"/>
          </a:solidFill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US" sz="2800" kern="1200">
                <a:solidFill>
                  <a:srgbClr val="FF0000"/>
                </a:solidFill>
                <a:latin typeface="Aharoni"/>
                <a:ea typeface="ＭＳ Ｐゴシック"/>
                <a:cs typeface="Aharoni"/>
              </a:rPr>
              <a:t>EXPRESS CLASS FORMAT</a:t>
            </a:r>
            <a:endParaRPr lang="en-US" sz="2800" kern="1200">
              <a:solidFill>
                <a:srgbClr val="FF0000"/>
              </a:solidFill>
              <a:latin typeface="Aharoni" panose="02010803020104030203" pitchFamily="2" charset="-79"/>
              <a:ea typeface="ＭＳ Ｐゴシック"/>
              <a:cs typeface="Aharoni" panose="02010803020104030203" pitchFamily="2" charset="-79"/>
            </a:endParaRPr>
          </a:p>
          <a:p>
            <a:pPr>
              <a:spcBef>
                <a:spcPct val="50000"/>
              </a:spcBef>
            </a:pPr>
            <a:r>
              <a:rPr lang="en-US" sz="2800" kern="1200">
                <a:solidFill>
                  <a:srgbClr val="000066"/>
                </a:solidFill>
                <a:latin typeface="Trebuchet MS"/>
                <a:ea typeface="ＭＳ Ｐゴシック"/>
                <a:cs typeface="ＭＳ Ｐゴシック"/>
              </a:rPr>
              <a:t>Kitchen Lab Courses are 8 weeks long.  </a:t>
            </a:r>
            <a:endParaRPr lang="en-US" sz="2800" kern="1200">
              <a:solidFill>
                <a:srgbClr val="000066"/>
              </a:solidFill>
              <a:latin typeface="Trebuchet MS" pitchFamily="34" charset="0"/>
              <a:ea typeface="ＭＳ Ｐゴシック"/>
              <a:cs typeface="ＭＳ Ｐゴシック"/>
            </a:endParaRPr>
          </a:p>
          <a:p>
            <a:pPr>
              <a:spcBef>
                <a:spcPct val="50000"/>
              </a:spcBef>
            </a:pPr>
            <a:r>
              <a:rPr lang="en-US" sz="2800" kern="1200">
                <a:solidFill>
                  <a:srgbClr val="000066"/>
                </a:solidFill>
                <a:latin typeface="Trebuchet MS"/>
                <a:ea typeface="ＭＳ Ｐゴシック"/>
                <a:cs typeface="ＭＳ Ｐゴシック"/>
              </a:rPr>
              <a:t>The classes meet 2X a week</a:t>
            </a:r>
            <a:endParaRPr lang="en-US" sz="2800" kern="1200">
              <a:solidFill>
                <a:srgbClr val="000066"/>
              </a:solidFill>
              <a:latin typeface="Trebuchet MS" pitchFamily="34" charset="0"/>
              <a:ea typeface="ＭＳ Ｐゴシック"/>
              <a:cs typeface="ＭＳ Ｐゴシック"/>
            </a:endParaRPr>
          </a:p>
          <a:p>
            <a:pPr>
              <a:spcBef>
                <a:spcPct val="50000"/>
              </a:spcBef>
            </a:pPr>
            <a:r>
              <a:rPr lang="en-US" sz="2800" kern="1200">
                <a:solidFill>
                  <a:srgbClr val="000066"/>
                </a:solidFill>
                <a:latin typeface="Trebuchet MS"/>
                <a:ea typeface="ＭＳ Ｐゴシック"/>
                <a:cs typeface="ＭＳ Ｐゴシック"/>
              </a:rPr>
              <a:t>Each lab class is approximately 5 hours long.</a:t>
            </a:r>
          </a:p>
          <a:p>
            <a:pPr>
              <a:spcBef>
                <a:spcPct val="50000"/>
              </a:spcBef>
            </a:pPr>
            <a:r>
              <a:rPr lang="en-US" sz="2800" kern="1200">
                <a:solidFill>
                  <a:srgbClr val="000066"/>
                </a:solidFill>
                <a:latin typeface="Trebuchet MS"/>
                <a:ea typeface="ＭＳ Ｐゴシック"/>
                <a:cs typeface="ＭＳ Ｐゴシック"/>
              </a:rPr>
              <a:t>There are morning, mid-day, and evening classes.  </a:t>
            </a:r>
            <a:r>
              <a:rPr lang="en-US" sz="2000" b="1" i="1" kern="1200">
                <a:solidFill>
                  <a:srgbClr val="000066"/>
                </a:solidFill>
                <a:latin typeface="Trebuchet MS"/>
                <a:ea typeface="ＭＳ Ｐゴシック"/>
                <a:cs typeface="ＭＳ Ｐゴシック"/>
              </a:rPr>
              <a:t>Mon-Thurs, AM have the most class offerings.</a:t>
            </a:r>
            <a:r>
              <a:rPr lang="en-US" sz="2000" kern="1200">
                <a:solidFill>
                  <a:srgbClr val="000066"/>
                </a:solidFill>
                <a:latin typeface="Trebuchet MS"/>
                <a:ea typeface="ＭＳ Ｐゴシック"/>
                <a:cs typeface="ＭＳ Ｐゴシック"/>
              </a:rPr>
              <a:t> </a:t>
            </a:r>
            <a:endParaRPr lang="en-US" sz="2000" kern="1200">
              <a:solidFill>
                <a:srgbClr val="000066"/>
              </a:solidFill>
              <a:latin typeface="Trebuchet MS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32681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H:\SEMINARS\Picture 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66" y="1447799"/>
            <a:ext cx="4264034" cy="3657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24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263"/>
            <a:ext cx="9144000" cy="1227137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2F2F2"/>
                </a:solidFill>
              </a:rPr>
              <a:t>Outline of Typical Culinary/</a:t>
            </a:r>
            <a:br>
              <a:rPr lang="en-US">
                <a:solidFill>
                  <a:srgbClr val="F2F2F2"/>
                </a:solidFill>
              </a:rPr>
            </a:br>
            <a:r>
              <a:rPr lang="en-US">
                <a:solidFill>
                  <a:srgbClr val="F2F2F2"/>
                </a:solidFill>
              </a:rPr>
              <a:t>Pastry Arts Class</a:t>
            </a:r>
          </a:p>
        </p:txBody>
      </p:sp>
      <p:sp>
        <p:nvSpPr>
          <p:cNvPr id="62467" name="Text Box 6"/>
          <p:cNvSpPr txBox="1">
            <a:spLocks noChangeArrowheads="1"/>
          </p:cNvSpPr>
          <p:nvPr/>
        </p:nvSpPr>
        <p:spPr bwMode="auto">
          <a:xfrm>
            <a:off x="4038600" y="1219200"/>
            <a:ext cx="5105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sz="2000">
                <a:solidFill>
                  <a:srgbClr val="000066"/>
                </a:solidFill>
                <a:latin typeface="Trebuchet MS"/>
              </a:rPr>
              <a:t>Student arrives to lecture on time and having check their cougar email account  &amp; course CANVAS access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sz="2000">
                <a:solidFill>
                  <a:srgbClr val="FF0000"/>
                </a:solidFill>
                <a:latin typeface="Trebuchet MS"/>
              </a:rPr>
              <a:t>Students must be in full uniform in all kitchen lab classes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sz="2000" u="sng">
                <a:solidFill>
                  <a:srgbClr val="000066"/>
                </a:solidFill>
                <a:latin typeface="Trebuchet MS"/>
              </a:rPr>
              <a:t>Be prepared to start class with</a:t>
            </a:r>
            <a:r>
              <a:rPr lang="en-US" sz="2000">
                <a:solidFill>
                  <a:srgbClr val="000066"/>
                </a:solidFill>
                <a:latin typeface="Trebuchet MS"/>
              </a:rPr>
              <a:t>: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600" b="1">
                <a:solidFill>
                  <a:srgbClr val="000066"/>
                </a:solidFill>
                <a:latin typeface="Trebuchet MS"/>
              </a:rPr>
              <a:t>Notebook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600" b="1">
                <a:solidFill>
                  <a:srgbClr val="000066"/>
                </a:solidFill>
                <a:latin typeface="Trebuchet MS"/>
              </a:rPr>
              <a:t>Class Textbook(s)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600" b="1">
                <a:solidFill>
                  <a:srgbClr val="000066"/>
                </a:solidFill>
                <a:latin typeface="Trebuchet MS"/>
              </a:rPr>
              <a:t>4x6 index recipe cards or recipe book </a:t>
            </a:r>
            <a:endParaRPr lang="en-US" sz="1600" b="1">
              <a:solidFill>
                <a:srgbClr val="000066"/>
              </a:solidFill>
              <a:latin typeface="Trebuchet MS" pitchFamily="34" charset="0"/>
            </a:endParaRP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600" b="1">
                <a:solidFill>
                  <a:srgbClr val="000066"/>
                </a:solidFill>
                <a:latin typeface="Trebuchet MS"/>
              </a:rPr>
              <a:t>Pocket notebook</a:t>
            </a:r>
            <a:endParaRPr lang="en-US" sz="1600" b="1">
              <a:solidFill>
                <a:srgbClr val="000066"/>
              </a:solidFill>
              <a:latin typeface="Trebuchet MS" pitchFamily="34" charset="0"/>
            </a:endParaRP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600" b="1">
                <a:solidFill>
                  <a:srgbClr val="000066"/>
                </a:solidFill>
                <a:latin typeface="Trebuchet MS"/>
              </a:rPr>
              <a:t>Pen/pencil/black Sharpie marker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600" b="1">
                <a:solidFill>
                  <a:srgbClr val="000066"/>
                </a:solidFill>
                <a:latin typeface="Trebuchet MS"/>
              </a:rPr>
              <a:t>Class handouts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600" b="1">
                <a:solidFill>
                  <a:srgbClr val="000066"/>
                </a:solidFill>
                <a:latin typeface="Trebuchet MS"/>
              </a:rPr>
              <a:t>Handheld Calculator (Not a cell phone)</a:t>
            </a:r>
            <a:endParaRPr lang="en-US" sz="1600" b="1">
              <a:solidFill>
                <a:srgbClr val="000066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1524000"/>
            <a:ext cx="6172200" cy="4800600"/>
          </a:xfrm>
          <a:ln>
            <a:noFill/>
          </a:ln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sz="2400" b="1">
                <a:solidFill>
                  <a:srgbClr val="000066"/>
                </a:solidFill>
                <a:latin typeface="Trebuchet MS"/>
                <a:ea typeface="ＭＳ Ｐゴシック"/>
                <a:cs typeface="ＭＳ Ｐゴシック"/>
              </a:rPr>
              <a:t>Hands on cooking/baking lab in either:		</a:t>
            </a:r>
          </a:p>
          <a:p>
            <a:pPr marL="400050" lvl="1" indent="0" eaLnBrk="1" hangingPunct="1">
              <a:spcBef>
                <a:spcPct val="50000"/>
              </a:spcBef>
              <a:buClr>
                <a:srgbClr val="0000FF"/>
              </a:buClr>
              <a:buNone/>
            </a:pPr>
            <a:r>
              <a:rPr lang="en-US" sz="2400" b="1">
                <a:solidFill>
                  <a:srgbClr val="FF0000"/>
                </a:solidFill>
                <a:latin typeface="Trebuchet MS"/>
                <a:ea typeface="ＭＳ Ｐゴシック"/>
                <a:cs typeface="ＭＳ Ｐゴシック"/>
              </a:rPr>
              <a:t>A151</a:t>
            </a:r>
            <a:r>
              <a:rPr lang="en-US" sz="2400" b="1">
                <a:solidFill>
                  <a:srgbClr val="000066"/>
                </a:solidFill>
                <a:latin typeface="Trebuchet MS"/>
                <a:ea typeface="ＭＳ Ｐゴシック"/>
                <a:cs typeface="ＭＳ Ｐゴシック"/>
              </a:rPr>
              <a:t> - Advanced Food Prep Kitchen </a:t>
            </a:r>
            <a:endParaRPr lang="en-US" sz="2400" b="1">
              <a:solidFill>
                <a:srgbClr val="000066"/>
              </a:solidFill>
              <a:latin typeface="Trebuchet MS" pitchFamily="34" charset="0"/>
              <a:ea typeface="ＭＳ Ｐゴシック"/>
              <a:cs typeface="ＭＳ Ｐゴシック"/>
            </a:endParaRPr>
          </a:p>
          <a:p>
            <a:pPr marL="400050" lvl="1" indent="0" eaLnBrk="1" hangingPunct="1">
              <a:spcBef>
                <a:spcPct val="50000"/>
              </a:spcBef>
              <a:buClr>
                <a:srgbClr val="0000FF"/>
              </a:buClr>
              <a:buNone/>
            </a:pPr>
            <a:r>
              <a:rPr lang="en-US" sz="2400" b="1">
                <a:solidFill>
                  <a:srgbClr val="FF0000"/>
                </a:solidFill>
                <a:latin typeface="Trebuchet MS"/>
                <a:ea typeface="ＭＳ Ｐゴシック"/>
                <a:cs typeface="ＭＳ Ｐゴシック"/>
              </a:rPr>
              <a:t>A152</a:t>
            </a:r>
            <a:r>
              <a:rPr lang="en-US" sz="2400" b="1">
                <a:solidFill>
                  <a:srgbClr val="000066"/>
                </a:solidFill>
                <a:latin typeface="Trebuchet MS"/>
                <a:ea typeface="ＭＳ Ｐゴシック"/>
                <a:cs typeface="ＭＳ Ｐゴシック"/>
              </a:rPr>
              <a:t> – Basic Skills Kitchen</a:t>
            </a:r>
          </a:p>
          <a:p>
            <a:pPr marL="400050" lvl="1" indent="0" eaLnBrk="1" hangingPunct="1">
              <a:spcBef>
                <a:spcPct val="50000"/>
              </a:spcBef>
              <a:buClr>
                <a:srgbClr val="0000FF"/>
              </a:buClr>
              <a:buNone/>
            </a:pPr>
            <a:r>
              <a:rPr lang="en-US" sz="2400" b="1">
                <a:solidFill>
                  <a:srgbClr val="FF0000"/>
                </a:solidFill>
                <a:latin typeface="Trebuchet MS"/>
                <a:ea typeface="ＭＳ Ｐゴシック"/>
                <a:cs typeface="ＭＳ Ｐゴシック"/>
              </a:rPr>
              <a:t>A153</a:t>
            </a:r>
            <a:r>
              <a:rPr lang="en-US" sz="2400" b="1">
                <a:solidFill>
                  <a:srgbClr val="000066"/>
                </a:solidFill>
                <a:latin typeface="Trebuchet MS"/>
                <a:ea typeface="ＭＳ Ｐゴシック"/>
                <a:cs typeface="ＭＳ Ｐゴシック"/>
              </a:rPr>
              <a:t> - Baking and Pastry Kitchen</a:t>
            </a:r>
            <a:endParaRPr lang="en-US">
              <a:solidFill>
                <a:srgbClr val="FFFFFF"/>
              </a:solidFill>
              <a:latin typeface="Trebuchet MS"/>
              <a:ea typeface="ＭＳ Ｐゴシック"/>
              <a:cs typeface="ＭＳ Ｐゴシック"/>
            </a:endParaRPr>
          </a:p>
          <a:p>
            <a:pPr marL="400050" lvl="1" indent="0">
              <a:spcBef>
                <a:spcPct val="50000"/>
              </a:spcBef>
              <a:buNone/>
            </a:pPr>
            <a:r>
              <a:rPr lang="en-US" sz="2400" b="1">
                <a:solidFill>
                  <a:srgbClr val="000066"/>
                </a:solidFill>
                <a:latin typeface="Trebuchet MS"/>
                <a:ea typeface="ＭＳ Ｐゴシック"/>
              </a:rPr>
              <a:t>-Food tasting &amp; critique</a:t>
            </a:r>
            <a:endParaRPr lang="en-US"/>
          </a:p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sz="2400" b="1">
                <a:solidFill>
                  <a:srgbClr val="000066"/>
                </a:solidFill>
                <a:latin typeface="Trebuchet MS"/>
                <a:ea typeface="ＭＳ Ｐゴシック"/>
                <a:cs typeface="ＭＳ Ｐゴシック"/>
              </a:rPr>
              <a:t>Kitchen clean up</a:t>
            </a:r>
          </a:p>
        </p:txBody>
      </p:sp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457200" y="0"/>
            <a:ext cx="8112125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latin typeface="Alaska Extrabold"/>
              </a:rPr>
              <a:t>Outline of Typical Culinary/</a:t>
            </a:r>
            <a:br>
              <a:rPr lang="en-US" sz="4000" b="1">
                <a:latin typeface="Alaska Extrabold"/>
              </a:rPr>
            </a:br>
            <a:r>
              <a:rPr lang="en-US" sz="4000" b="1">
                <a:latin typeface="Alaska Extrabold"/>
              </a:rPr>
              <a:t>Pastry Arts Class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1447800"/>
            <a:ext cx="3032802" cy="393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>
                    <a:lumMod val="95000"/>
                  </a:schemeClr>
                </a:solidFill>
              </a:rPr>
              <a:t>Program History</a:t>
            </a:r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1242" y="941431"/>
            <a:ext cx="4342479" cy="2294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9459" name="Rectangle 16"/>
          <p:cNvGrpSpPr>
            <a:grpSpLocks noGrp="1"/>
          </p:cNvGrpSpPr>
          <p:nvPr/>
        </p:nvGrpSpPr>
        <p:grpSpPr bwMode="auto">
          <a:xfrm>
            <a:off x="2020" y="943187"/>
            <a:ext cx="4233175" cy="4955525"/>
            <a:chOff x="-497" y="-26"/>
            <a:chExt cx="2788" cy="2797"/>
          </a:xfrm>
        </p:grpSpPr>
        <p:pic>
          <p:nvPicPr>
            <p:cNvPr id="19462" name="Rectangle 16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497" y="-26"/>
              <a:ext cx="2678" cy="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3" name="Text Box 4"/>
            <p:cNvSpPr txBox="1">
              <a:spLocks noChangeArrowheads="1"/>
            </p:cNvSpPr>
            <p:nvPr/>
          </p:nvSpPr>
          <p:spPr bwMode="auto">
            <a:xfrm>
              <a:off x="-316" y="87"/>
              <a:ext cx="2607" cy="268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lIns="91440" tIns="45720" rIns="91440" bIns="45720" anchor="t"/>
            <a:lstStyle/>
            <a:p>
              <a:pPr eaLnBrk="0" hangingPunct="0">
                <a:spcBef>
                  <a:spcPct val="20000"/>
                </a:spcBef>
                <a:buClr>
                  <a:srgbClr val="6699FF"/>
                </a:buClr>
              </a:pPr>
              <a:endParaRPr lang="en-US" b="1">
                <a:latin typeface="Century Gothic"/>
              </a:endParaRPr>
            </a:p>
            <a:p>
              <a:pPr>
                <a:spcBef>
                  <a:spcPct val="20000"/>
                </a:spcBef>
              </a:pPr>
              <a:r>
                <a:rPr lang="en-US" b="1">
                  <a:latin typeface="Century Gothic"/>
                </a:rPr>
                <a:t>Lodging Mgmt.- 1997</a:t>
              </a:r>
              <a:endParaRPr lang="en-US"/>
            </a:p>
            <a:p>
              <a:pPr>
                <a:spcBef>
                  <a:spcPct val="20000"/>
                </a:spcBef>
                <a:buClr>
                  <a:srgbClr val="6699FF"/>
                </a:buClr>
              </a:pPr>
              <a:endParaRPr lang="en-US" b="1">
                <a:solidFill>
                  <a:srgbClr val="FFFF00"/>
                </a:solidFill>
                <a:latin typeface="Century Gothic"/>
              </a:endParaRPr>
            </a:p>
            <a:p>
              <a:pPr eaLnBrk="0" hangingPunct="0">
                <a:spcBef>
                  <a:spcPct val="20000"/>
                </a:spcBef>
                <a:buClr>
                  <a:srgbClr val="6699FF"/>
                </a:buClr>
              </a:pPr>
              <a:r>
                <a:rPr lang="en-US" b="1">
                  <a:latin typeface="Century Gothic"/>
                </a:rPr>
                <a:t>Culinary Arts AAS- </a:t>
              </a:r>
              <a:r>
                <a:rPr lang="en-US" b="1">
                  <a:solidFill>
                    <a:srgbClr val="FFFFFF"/>
                  </a:solidFill>
                  <a:latin typeface="Century Gothic"/>
                </a:rPr>
                <a:t>1999</a:t>
              </a:r>
              <a:r>
                <a:rPr lang="en-US" sz="2800" b="1">
                  <a:solidFill>
                    <a:srgbClr val="FFFFFF"/>
                  </a:solidFill>
                  <a:latin typeface="Century Gothic"/>
                </a:rPr>
                <a:t> </a:t>
              </a:r>
              <a:endParaRPr lang="en-US" b="1">
                <a:solidFill>
                  <a:srgbClr val="FFFF00"/>
                </a:solidFill>
                <a:latin typeface="Century Gothic"/>
              </a:endParaRPr>
            </a:p>
            <a:p>
              <a:pPr marL="342900" indent="-342900">
                <a:spcBef>
                  <a:spcPct val="20000"/>
                </a:spcBef>
                <a:buClr>
                  <a:srgbClr val="6699FF"/>
                </a:buClr>
                <a:buFont typeface="Wingdings" pitchFamily="2" charset="2"/>
                <a:buChar char="v"/>
              </a:pPr>
              <a:endParaRPr lang="en-US" b="1">
                <a:solidFill>
                  <a:srgbClr val="FFFF00"/>
                </a:solidFill>
                <a:latin typeface="Century Gothic"/>
              </a:endParaRPr>
            </a:p>
            <a:p>
              <a:pPr eaLnBrk="0" hangingPunct="0">
                <a:spcBef>
                  <a:spcPct val="20000"/>
                </a:spcBef>
                <a:buClr>
                  <a:srgbClr val="6699FF"/>
                </a:buClr>
              </a:pPr>
              <a:r>
                <a:rPr lang="en-US" b="1">
                  <a:latin typeface="Century Gothic"/>
                </a:rPr>
                <a:t>Pastry Arts AAS- 2009</a:t>
              </a:r>
              <a:r>
                <a:rPr lang="en-US" sz="2800" b="1">
                  <a:latin typeface="Century Gothic"/>
                </a:rPr>
                <a:t> </a:t>
              </a:r>
              <a:endParaRPr lang="en-US" sz="2800" b="1">
                <a:solidFill>
                  <a:srgbClr val="FFFFFF"/>
                </a:solidFill>
                <a:latin typeface="Century Gothic"/>
              </a:endParaRPr>
            </a:p>
            <a:p>
              <a:pPr>
                <a:spcBef>
                  <a:spcPct val="20000"/>
                </a:spcBef>
              </a:pPr>
              <a:endParaRPr lang="en-US" b="1">
                <a:solidFill>
                  <a:srgbClr val="FFFF00"/>
                </a:solidFill>
                <a:latin typeface="Century Gothic"/>
              </a:endParaRPr>
            </a:p>
            <a:p>
              <a:pPr>
                <a:spcBef>
                  <a:spcPct val="20000"/>
                </a:spcBef>
                <a:buClr>
                  <a:srgbClr val="6699FF"/>
                </a:buClr>
              </a:pPr>
              <a:r>
                <a:rPr lang="en-US" b="1">
                  <a:latin typeface="Century Gothic"/>
                </a:rPr>
                <a:t>ACF/ACPHA Accredited</a:t>
              </a:r>
              <a:r>
                <a:rPr lang="en-US" b="1">
                  <a:solidFill>
                    <a:srgbClr val="FFFFFF"/>
                  </a:solidFill>
                  <a:latin typeface="Century Gothic"/>
                </a:rPr>
                <a:t> in</a:t>
              </a:r>
              <a:r>
                <a:rPr lang="en-US" b="1">
                  <a:solidFill>
                    <a:srgbClr val="FFFF00"/>
                  </a:solidFill>
                  <a:latin typeface="Century Gothic"/>
                </a:rPr>
                <a:t> </a:t>
              </a:r>
              <a:r>
                <a:rPr lang="en-US" b="1">
                  <a:latin typeface="Century Gothic"/>
                </a:rPr>
                <a:t>2016</a:t>
              </a:r>
              <a:endParaRPr lang="en-US" b="1">
                <a:latin typeface="Century Gothic" pitchFamily="34" charset="0"/>
              </a:endParaRPr>
            </a:p>
          </p:txBody>
        </p:sp>
      </p:grpSp>
      <p:pic>
        <p:nvPicPr>
          <p:cNvPr id="19461" name="Picture 16" descr="pip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9082" y="3620478"/>
            <a:ext cx="3707109" cy="22714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297931" cy="1801995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Required Supplies for all Kitchen Lab Classes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rgbClr val="FF0000"/>
                </a:solidFill>
              </a:rPr>
              <a:t>(includes first class day)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3032" y="2017295"/>
            <a:ext cx="8341894" cy="3276600"/>
          </a:xfrm>
          <a:solidFill>
            <a:schemeClr val="accent6">
              <a:lumMod val="20000"/>
              <a:lumOff val="80000"/>
            </a:schemeClr>
          </a:solidFill>
          <a:ln w="76200" cmpd="tri"/>
        </p:spPr>
        <p:txBody>
          <a:bodyPr>
            <a:normAutofit fontScale="92500"/>
          </a:bodyPr>
          <a:lstStyle/>
          <a:p>
            <a:pPr eaLnBrk="1" hangingPunct="1">
              <a:buClr>
                <a:srgbClr val="3F8ACA"/>
              </a:buClr>
              <a:buNone/>
              <a:defRPr/>
            </a:pPr>
            <a:r>
              <a:rPr lang="en-US" sz="3400" b="1">
                <a:solidFill>
                  <a:srgbClr val="000066"/>
                </a:solidFill>
              </a:rPr>
              <a:t>1. Complete Culinary/Pastry Arts Uniform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  <a:defRPr/>
            </a:pPr>
            <a:endParaRPr lang="en-US" sz="3400" b="1">
              <a:solidFill>
                <a:srgbClr val="000066"/>
              </a:solidFill>
            </a:endParaRPr>
          </a:p>
          <a:p>
            <a:pPr eaLnBrk="1" hangingPunct="1">
              <a:buClr>
                <a:srgbClr val="3F8ACA"/>
              </a:buClr>
              <a:buNone/>
              <a:defRPr/>
            </a:pPr>
            <a:r>
              <a:rPr lang="en-US" sz="3400" b="1">
                <a:solidFill>
                  <a:srgbClr val="000066"/>
                </a:solidFill>
              </a:rPr>
              <a:t>2. Tool Kits and Course Required Supplies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  <a:defRPr/>
            </a:pPr>
            <a:endParaRPr lang="en-US" sz="3400" b="1">
              <a:solidFill>
                <a:srgbClr val="000066"/>
              </a:solidFill>
            </a:endParaRPr>
          </a:p>
          <a:p>
            <a:pPr eaLnBrk="1" hangingPunct="1">
              <a:buClr>
                <a:srgbClr val="3F8ACA"/>
              </a:buClr>
              <a:buNone/>
              <a:defRPr/>
            </a:pPr>
            <a:r>
              <a:rPr lang="en-US" sz="3400" b="1">
                <a:solidFill>
                  <a:srgbClr val="000066"/>
                </a:solidFill>
              </a:rPr>
              <a:t>3. Course Required Textbooks</a:t>
            </a:r>
            <a:endParaRPr lang="en-US" sz="2000" b="1">
              <a:solidFill>
                <a:srgbClr val="000066"/>
              </a:solidFill>
            </a:endParaRPr>
          </a:p>
          <a:p>
            <a:pPr eaLnBrk="1" hangingPunct="1">
              <a:defRPr/>
            </a:pPr>
            <a:endParaRPr lang="en-US" sz="2000" b="1">
              <a:solidFill>
                <a:srgbClr val="000066"/>
              </a:solidFill>
            </a:endParaRPr>
          </a:p>
        </p:txBody>
      </p:sp>
      <p:sp>
        <p:nvSpPr>
          <p:cNvPr id="46083" name="Text Box 6"/>
          <p:cNvSpPr txBox="1">
            <a:spLocks noChangeArrowheads="1"/>
          </p:cNvSpPr>
          <p:nvPr/>
        </p:nvSpPr>
        <p:spPr bwMode="auto">
          <a:xfrm>
            <a:off x="152400" y="1143000"/>
            <a:ext cx="899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800" b="1" u="sng">
              <a:solidFill>
                <a:srgbClr val="FFFF66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990600"/>
          </a:xfrm>
        </p:spPr>
        <p:txBody>
          <a:bodyPr/>
          <a:lstStyle/>
          <a:p>
            <a:pPr algn="l" eaLnBrk="1" hangingPunct="1"/>
            <a:r>
              <a:rPr lang="en-US">
                <a:solidFill>
                  <a:schemeClr val="tx1"/>
                </a:solidFill>
              </a:rPr>
              <a:t>1. Full Uniform</a:t>
            </a:r>
          </a:p>
        </p:txBody>
      </p:sp>
      <p:pic>
        <p:nvPicPr>
          <p:cNvPr id="15364" name="Picture 18" descr="margaret in full uniform bi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lum bright="12000"/>
          </a:blip>
          <a:srcRect l="28206" t="1588" b="6349"/>
          <a:stretch>
            <a:fillRect/>
          </a:stretch>
        </p:blipFill>
        <p:spPr>
          <a:xfrm>
            <a:off x="2875581" y="1584159"/>
            <a:ext cx="2719568" cy="5036880"/>
          </a:xfrm>
          <a:ln>
            <a:solidFill>
              <a:srgbClr val="4472C4"/>
            </a:solidFill>
          </a:ln>
          <a:effectLst>
            <a:softEdge rad="112500"/>
          </a:effectLst>
        </p:spPr>
      </p:pic>
      <p:sp>
        <p:nvSpPr>
          <p:cNvPr id="48132" name="Rectangle 6"/>
          <p:cNvSpPr>
            <a:spLocks noChangeArrowheads="1"/>
          </p:cNvSpPr>
          <p:nvPr/>
        </p:nvSpPr>
        <p:spPr bwMode="auto">
          <a:xfrm>
            <a:off x="3669166" y="-457200"/>
            <a:ext cx="5017634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lang="en-US" sz="4000"/>
          </a:p>
          <a:p>
            <a:pPr algn="ctr" eaLnBrk="0" hangingPunct="0"/>
            <a:r>
              <a:rPr lang="en-US" sz="1400" b="1" i="1"/>
              <a:t>"A Chef's professional pride can be extended to personal appearance and behavior in and around the kitchen"</a:t>
            </a:r>
            <a:r>
              <a:rPr lang="en-US" i="1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290" y="756819"/>
            <a:ext cx="8795993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IMPORTANT: You must be in full uniform the first day of CHEF 1301, PSTR 1301, RSTO 2307 lab class.</a:t>
            </a:r>
          </a:p>
        </p:txBody>
      </p:sp>
      <p:sp>
        <p:nvSpPr>
          <p:cNvPr id="3" name="Line Callout 2 2"/>
          <p:cNvSpPr/>
          <p:nvPr/>
        </p:nvSpPr>
        <p:spPr>
          <a:xfrm>
            <a:off x="5802187" y="2871248"/>
            <a:ext cx="2878328" cy="1051873"/>
          </a:xfrm>
          <a:prstGeom prst="borderCallout2">
            <a:avLst>
              <a:gd name="adj1" fmla="val 16824"/>
              <a:gd name="adj2" fmla="val -2087"/>
              <a:gd name="adj3" fmla="val 18750"/>
              <a:gd name="adj4" fmla="val -16667"/>
              <a:gd name="adj5" fmla="val 8843"/>
              <a:gd name="adj6" fmla="val -40279"/>
            </a:avLst>
          </a:prstGeom>
          <a:solidFill>
            <a:srgbClr val="FFFF66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Pressed Collin Logo Chef Coat with, Digital Thermometer, Sharpie &amp; 6" Stainless Ruler</a:t>
            </a:r>
          </a:p>
        </p:txBody>
      </p:sp>
      <p:sp>
        <p:nvSpPr>
          <p:cNvPr id="5" name="Line Callout 2 4"/>
          <p:cNvSpPr/>
          <p:nvPr/>
        </p:nvSpPr>
        <p:spPr>
          <a:xfrm>
            <a:off x="35591" y="2233436"/>
            <a:ext cx="2450122" cy="902488"/>
          </a:xfrm>
          <a:prstGeom prst="borderCallout2">
            <a:avLst>
              <a:gd name="adj1" fmla="val -15733"/>
              <a:gd name="adj2" fmla="val 42702"/>
              <a:gd name="adj3" fmla="val -57112"/>
              <a:gd name="adj4" fmla="val 62644"/>
              <a:gd name="adj5" fmla="val -111638"/>
              <a:gd name="adj6" fmla="val 216781"/>
            </a:avLst>
          </a:prstGeom>
          <a:solidFill>
            <a:srgbClr val="FFFF66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Chef Beanie Hat, No Ear or Facial Jewelry</a:t>
            </a:r>
          </a:p>
        </p:txBody>
      </p:sp>
      <p:sp>
        <p:nvSpPr>
          <p:cNvPr id="6" name="Line Callout 2 5"/>
          <p:cNvSpPr/>
          <p:nvPr/>
        </p:nvSpPr>
        <p:spPr>
          <a:xfrm>
            <a:off x="5953018" y="1989522"/>
            <a:ext cx="2721604" cy="626743"/>
          </a:xfrm>
          <a:prstGeom prst="borderCallout2">
            <a:avLst>
              <a:gd name="adj1" fmla="val 18750"/>
              <a:gd name="adj2" fmla="val -2138"/>
              <a:gd name="adj3" fmla="val 18750"/>
              <a:gd name="adj4" fmla="val -16667"/>
              <a:gd name="adj5" fmla="val 106536"/>
              <a:gd name="adj6" fmla="val -55635"/>
            </a:avLst>
          </a:prstGeom>
          <a:solidFill>
            <a:srgbClr val="FFFF66"/>
          </a:solidFill>
          <a:ln>
            <a:solidFill>
              <a:srgbClr val="0000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Neckerchief </a:t>
            </a:r>
          </a:p>
          <a:p>
            <a:pPr algn="ctr"/>
            <a:r>
              <a:rPr lang="en-US" sz="1600" b="1">
                <a:solidFill>
                  <a:schemeClr val="bg1"/>
                </a:solidFill>
              </a:rPr>
              <a:t>(color depends on major)</a:t>
            </a:r>
          </a:p>
        </p:txBody>
      </p:sp>
      <p:sp>
        <p:nvSpPr>
          <p:cNvPr id="8" name="Line Callout 2 7"/>
          <p:cNvSpPr/>
          <p:nvPr/>
        </p:nvSpPr>
        <p:spPr>
          <a:xfrm>
            <a:off x="604561" y="4219222"/>
            <a:ext cx="2003843" cy="304800"/>
          </a:xfrm>
          <a:prstGeom prst="borderCallout2">
            <a:avLst>
              <a:gd name="adj1" fmla="val 20051"/>
              <a:gd name="adj2" fmla="val 101026"/>
              <a:gd name="adj3" fmla="val 21971"/>
              <a:gd name="adj4" fmla="val 101352"/>
              <a:gd name="adj5" fmla="val 100677"/>
              <a:gd name="adj6" fmla="val 163103"/>
            </a:avLst>
          </a:prstGeom>
          <a:solidFill>
            <a:srgbClr val="FFFF66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White Side Towels</a:t>
            </a:r>
          </a:p>
        </p:txBody>
      </p:sp>
      <p:sp>
        <p:nvSpPr>
          <p:cNvPr id="9" name="Line Callout 2 8"/>
          <p:cNvSpPr/>
          <p:nvPr/>
        </p:nvSpPr>
        <p:spPr>
          <a:xfrm>
            <a:off x="6343265" y="4069674"/>
            <a:ext cx="2059500" cy="554996"/>
          </a:xfrm>
          <a:prstGeom prst="borderCallout2">
            <a:avLst>
              <a:gd name="adj1" fmla="val 18750"/>
              <a:gd name="adj2" fmla="val -2845"/>
              <a:gd name="adj3" fmla="val 18750"/>
              <a:gd name="adj4" fmla="val -16667"/>
              <a:gd name="adj5" fmla="val 227442"/>
              <a:gd name="adj6" fmla="val -85616"/>
            </a:avLst>
          </a:prstGeom>
          <a:solidFill>
            <a:srgbClr val="FFFF66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Pressed Plain Black Pants</a:t>
            </a:r>
          </a:p>
        </p:txBody>
      </p:sp>
      <p:sp>
        <p:nvSpPr>
          <p:cNvPr id="11" name="Line Callout 2 10"/>
          <p:cNvSpPr/>
          <p:nvPr/>
        </p:nvSpPr>
        <p:spPr>
          <a:xfrm>
            <a:off x="984738" y="5112689"/>
            <a:ext cx="1781526" cy="304800"/>
          </a:xfrm>
          <a:prstGeom prst="borderCallout2">
            <a:avLst>
              <a:gd name="adj1" fmla="val 33533"/>
              <a:gd name="adj2" fmla="val 101533"/>
              <a:gd name="adj3" fmla="val 35454"/>
              <a:gd name="adj4" fmla="val 102313"/>
              <a:gd name="adj5" fmla="val -74604"/>
              <a:gd name="adj6" fmla="val 205779"/>
            </a:avLst>
          </a:prstGeom>
          <a:solidFill>
            <a:srgbClr val="FFFF66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White Apron</a:t>
            </a:r>
          </a:p>
        </p:txBody>
      </p:sp>
      <p:sp>
        <p:nvSpPr>
          <p:cNvPr id="12" name="Line Callout 2 11"/>
          <p:cNvSpPr/>
          <p:nvPr/>
        </p:nvSpPr>
        <p:spPr>
          <a:xfrm>
            <a:off x="6072475" y="4760997"/>
            <a:ext cx="2701710" cy="819188"/>
          </a:xfrm>
          <a:prstGeom prst="borderCallout2">
            <a:avLst>
              <a:gd name="adj1" fmla="val 18750"/>
              <a:gd name="adj2" fmla="val -3770"/>
              <a:gd name="adj3" fmla="val 18750"/>
              <a:gd name="adj4" fmla="val -16667"/>
              <a:gd name="adj5" fmla="val 166047"/>
              <a:gd name="adj6" fmla="val -66621"/>
            </a:avLst>
          </a:prstGeom>
          <a:solidFill>
            <a:srgbClr val="FFFF66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Black Non-slip soled shoes with black or white socks</a:t>
            </a:r>
          </a:p>
        </p:txBody>
      </p:sp>
      <p:sp>
        <p:nvSpPr>
          <p:cNvPr id="13" name="Line Callout 2 12"/>
          <p:cNvSpPr/>
          <p:nvPr/>
        </p:nvSpPr>
        <p:spPr>
          <a:xfrm>
            <a:off x="756961" y="3229302"/>
            <a:ext cx="2003843" cy="809298"/>
          </a:xfrm>
          <a:prstGeom prst="borderCallout2">
            <a:avLst>
              <a:gd name="adj1" fmla="val 47017"/>
              <a:gd name="adj2" fmla="val 101538"/>
              <a:gd name="adj3" fmla="val 55679"/>
              <a:gd name="adj4" fmla="val 101865"/>
              <a:gd name="adj5" fmla="val 105448"/>
              <a:gd name="adj6" fmla="val 149772"/>
            </a:avLst>
          </a:prstGeom>
          <a:solidFill>
            <a:srgbClr val="FFFF66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Nothing on Wrists or Hands, Only a Wedding Band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0" y="1219200"/>
            <a:ext cx="7848600" cy="467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n-US" sz="2300" b="1" kern="0">
                <a:solidFill>
                  <a:srgbClr val="0000FF"/>
                </a:solidFill>
                <a:ea typeface="+mn-lt"/>
                <a:cs typeface="+mn-lt"/>
              </a:rPr>
              <a:t>Face masks are optional for all Collin College lecture and lab classes.  </a:t>
            </a:r>
            <a:r>
              <a:rPr lang="en-US" sz="2300" b="1" kern="0">
                <a:solidFill>
                  <a:srgbClr val="FF0000"/>
                </a:solidFill>
                <a:ea typeface="+mn-lt"/>
                <a:cs typeface="+mn-lt"/>
              </a:rPr>
              <a:t>Be sure to speak loudly in labs if you choose to wear a face mask.</a:t>
            </a:r>
            <a:endParaRPr lang="en-US" sz="2300" b="1" ker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Clr>
                <a:srgbClr val="000099"/>
              </a:buClr>
              <a:buFont typeface="Wingdings" panose="05000000000000000000" pitchFamily="2" charset="2"/>
              <a:buChar char="ü"/>
            </a:pPr>
            <a:endParaRPr lang="en-US" sz="2300" b="1" kern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n-US" sz="2300" b="1" kern="0">
                <a:solidFill>
                  <a:srgbClr val="000099"/>
                </a:solidFill>
              </a:rPr>
              <a:t>Chef’s beanie hat</a:t>
            </a:r>
            <a:r>
              <a:rPr lang="en-US" sz="2300" kern="0">
                <a:solidFill>
                  <a:srgbClr val="000099"/>
                </a:solidFill>
              </a:rPr>
              <a:t>  </a:t>
            </a:r>
            <a:r>
              <a:rPr lang="en-US" sz="2300" kern="0">
                <a:solidFill>
                  <a:schemeClr val="accent5"/>
                </a:solidFill>
              </a:rPr>
              <a:t>$12</a:t>
            </a:r>
            <a:endParaRPr lang="en-US">
              <a:solidFill>
                <a:schemeClr val="accent5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0099"/>
              </a:buClr>
              <a:buFont typeface="Wingdings" panose="05000000000000000000" pitchFamily="2" charset="2"/>
              <a:buChar char="ü"/>
            </a:pPr>
            <a:endParaRPr lang="en-US" sz="2300" kern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n-US" sz="2300" b="1" kern="0">
                <a:solidFill>
                  <a:srgbClr val="000099"/>
                </a:solidFill>
              </a:rPr>
              <a:t>Neckerchief</a:t>
            </a:r>
            <a:r>
              <a:rPr lang="en-US" sz="2300" kern="0">
                <a:solidFill>
                  <a:srgbClr val="000099"/>
                </a:solidFill>
              </a:rPr>
              <a:t> </a:t>
            </a:r>
            <a:r>
              <a:rPr lang="en-US" sz="2300" kern="0">
                <a:solidFill>
                  <a:schemeClr val="accent5"/>
                </a:solidFill>
              </a:rPr>
              <a:t>$8.00</a:t>
            </a:r>
            <a:endParaRPr lang="en-US" sz="1200" kern="0">
              <a:solidFill>
                <a:schemeClr val="accent5"/>
              </a:solidFill>
            </a:endParaRPr>
          </a:p>
          <a:p>
            <a:pPr lvl="1" eaLnBrk="1" hangingPunct="1">
              <a:lnSpc>
                <a:spcPct val="80000"/>
              </a:lnSpc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2300" kern="0">
                <a:solidFill>
                  <a:srgbClr val="000099"/>
                </a:solidFill>
                <a:latin typeface="Trebuchet MS"/>
              </a:rPr>
              <a:t> </a:t>
            </a:r>
            <a:r>
              <a:rPr lang="en-US" sz="2300" b="1" kern="0">
                <a:solidFill>
                  <a:srgbClr val="000099"/>
                </a:solidFill>
                <a:latin typeface="Trebuchet MS"/>
              </a:rPr>
              <a:t>blue </a:t>
            </a:r>
            <a:r>
              <a:rPr lang="en-US" sz="2300" kern="0">
                <a:solidFill>
                  <a:srgbClr val="000099"/>
                </a:solidFill>
                <a:latin typeface="Trebuchet MS"/>
              </a:rPr>
              <a:t>for culinary </a:t>
            </a:r>
            <a:endParaRPr lang="en-US" sz="2300" kern="0">
              <a:solidFill>
                <a:srgbClr val="000099"/>
              </a:solidFill>
            </a:endParaRPr>
          </a:p>
          <a:p>
            <a:pPr lvl="1" eaLnBrk="1" hangingPunct="1">
              <a:lnSpc>
                <a:spcPct val="80000"/>
              </a:lnSpc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2300" kern="0">
                <a:solidFill>
                  <a:srgbClr val="000099"/>
                </a:solidFill>
                <a:latin typeface="Trebuchet MS"/>
              </a:rPr>
              <a:t> </a:t>
            </a:r>
            <a:r>
              <a:rPr lang="en-US" sz="2300" b="1" kern="0">
                <a:solidFill>
                  <a:srgbClr val="000099"/>
                </a:solidFill>
                <a:latin typeface="Trebuchet MS"/>
              </a:rPr>
              <a:t>black</a:t>
            </a:r>
            <a:r>
              <a:rPr lang="en-US" sz="2300" kern="0">
                <a:solidFill>
                  <a:srgbClr val="000099"/>
                </a:solidFill>
                <a:latin typeface="Trebuchet MS"/>
              </a:rPr>
              <a:t> for pastry</a:t>
            </a:r>
          </a:p>
          <a:p>
            <a:pPr lvl="1" eaLnBrk="1" hangingPunct="1">
              <a:lnSpc>
                <a:spcPct val="80000"/>
              </a:lnSpc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2300" kern="0">
                <a:solidFill>
                  <a:srgbClr val="000099"/>
                </a:solidFill>
                <a:latin typeface="Trebuchet MS"/>
              </a:rPr>
              <a:t> </a:t>
            </a:r>
            <a:r>
              <a:rPr lang="en-US" sz="2300" b="1" kern="0">
                <a:solidFill>
                  <a:srgbClr val="000099"/>
                </a:solidFill>
                <a:latin typeface="Trebuchet MS"/>
              </a:rPr>
              <a:t>white</a:t>
            </a:r>
            <a:r>
              <a:rPr lang="en-US" sz="2300" kern="0">
                <a:solidFill>
                  <a:srgbClr val="000099"/>
                </a:solidFill>
                <a:latin typeface="Trebuchet MS"/>
              </a:rPr>
              <a:t> w/blue stripe for hotel/restaurant</a:t>
            </a:r>
          </a:p>
          <a:p>
            <a:pPr lvl="1" eaLnBrk="1" hangingPunct="1">
              <a:lnSpc>
                <a:spcPct val="80000"/>
              </a:lnSpc>
              <a:buClr>
                <a:srgbClr val="000099"/>
              </a:buClr>
              <a:buFont typeface="Wingdings" panose="05000000000000000000" pitchFamily="2" charset="2"/>
              <a:buChar char="ü"/>
            </a:pPr>
            <a:endParaRPr lang="en-US" sz="2300" kern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n-US" sz="2300" b="1" kern="0">
                <a:solidFill>
                  <a:srgbClr val="000099"/>
                </a:solidFill>
              </a:rPr>
              <a:t>White double-breasted chef’s jacket</a:t>
            </a:r>
            <a:r>
              <a:rPr lang="en-US" sz="2300" kern="0">
                <a:solidFill>
                  <a:srgbClr val="000099"/>
                </a:solidFill>
              </a:rPr>
              <a:t> </a:t>
            </a:r>
            <a:r>
              <a:rPr lang="en-US" sz="1600" kern="0">
                <a:solidFill>
                  <a:srgbClr val="000099"/>
                </a:solidFill>
              </a:rPr>
              <a:t>~</a:t>
            </a:r>
            <a:r>
              <a:rPr lang="en-US" sz="1600" b="1" i="1" kern="0">
                <a:solidFill>
                  <a:srgbClr val="000099"/>
                </a:solidFill>
              </a:rPr>
              <a:t>with Collin logo</a:t>
            </a:r>
            <a:r>
              <a:rPr lang="en-US" sz="2300" kern="0">
                <a:solidFill>
                  <a:srgbClr val="000099"/>
                </a:solidFill>
              </a:rPr>
              <a:t> </a:t>
            </a:r>
            <a:r>
              <a:rPr lang="en-US" sz="2300" kern="0">
                <a:solidFill>
                  <a:schemeClr val="accent5"/>
                </a:solidFill>
              </a:rPr>
              <a:t>Approx. $25-30 </a:t>
            </a:r>
            <a:r>
              <a:rPr lang="en-US" sz="1800" kern="0">
                <a:solidFill>
                  <a:srgbClr val="000099"/>
                </a:solidFill>
              </a:rPr>
              <a:t>(depends on size)</a:t>
            </a:r>
            <a:endParaRPr lang="en-US" sz="1800" b="1" i="1" ker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laska Extra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laska Extra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laska Extra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laska Extrabold" pitchFamily="34" charset="0"/>
              </a:defRPr>
            </a:lvl9pPr>
          </a:lstStyle>
          <a:p>
            <a:pPr algn="l" eaLnBrk="1" hangingPunct="1"/>
            <a:r>
              <a:rPr lang="en-US" kern="0">
                <a:solidFill>
                  <a:schemeClr val="tx1"/>
                </a:solidFill>
              </a:rPr>
              <a:t>1. Full Uniform continued…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96240" y="6248400"/>
            <a:ext cx="5632450" cy="3667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en-US" sz="1800"/>
              <a:t>…all prices are subject to change without notice</a:t>
            </a:r>
          </a:p>
        </p:txBody>
      </p:sp>
    </p:spTree>
    <p:extLst>
      <p:ext uri="{BB962C8B-B14F-4D97-AF65-F5344CB8AC3E}">
        <p14:creationId xmlns:p14="http://schemas.microsoft.com/office/powerpoint/2010/main" val="822114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066800"/>
          </a:xfrm>
        </p:spPr>
        <p:txBody>
          <a:bodyPr/>
          <a:lstStyle/>
          <a:p>
            <a:pPr algn="l" eaLnBrk="1" hangingPunct="1"/>
            <a:r>
              <a:rPr lang="en-US">
                <a:solidFill>
                  <a:schemeClr val="tx1"/>
                </a:solidFill>
              </a:rPr>
              <a:t>1. Full Uniform continued…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371600"/>
            <a:ext cx="4267200" cy="2743200"/>
          </a:xfrm>
          <a:ln>
            <a:noFill/>
          </a:ln>
        </p:spPr>
        <p:txBody>
          <a:bodyPr/>
          <a:lstStyle/>
          <a:p>
            <a:pPr eaLnBrk="1" hangingPunct="1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n-US" sz="2400" b="1">
                <a:solidFill>
                  <a:srgbClr val="000099"/>
                </a:solidFill>
              </a:rPr>
              <a:t>Black chef pants</a:t>
            </a:r>
            <a:r>
              <a:rPr lang="en-US" sz="2400">
                <a:solidFill>
                  <a:srgbClr val="000099"/>
                </a:solidFill>
              </a:rPr>
              <a:t> </a:t>
            </a:r>
            <a:r>
              <a:rPr lang="en-US" sz="2400">
                <a:solidFill>
                  <a:schemeClr val="accent5"/>
                </a:solidFill>
              </a:rPr>
              <a:t>$25-$30 </a:t>
            </a:r>
            <a:r>
              <a:rPr lang="en-US" sz="1800">
                <a:solidFill>
                  <a:srgbClr val="000099"/>
                </a:solidFill>
              </a:rPr>
              <a:t>(depends on size)</a:t>
            </a:r>
            <a:endParaRPr lang="en-US" sz="2400">
              <a:solidFill>
                <a:srgbClr val="000099"/>
              </a:solidFill>
            </a:endParaRPr>
          </a:p>
          <a:p>
            <a:pPr marL="0" indent="0">
              <a:buClr>
                <a:srgbClr val="000099"/>
              </a:buClr>
              <a:buNone/>
            </a:pPr>
            <a:endParaRPr lang="en-US" sz="1800">
              <a:solidFill>
                <a:srgbClr val="000099"/>
              </a:solidFill>
            </a:endParaRPr>
          </a:p>
          <a:p>
            <a:pPr eaLnBrk="1" hangingPunct="1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n-US" sz="2400" b="1">
                <a:solidFill>
                  <a:srgbClr val="000099"/>
                </a:solidFill>
              </a:rPr>
              <a:t>White Utility apron</a:t>
            </a:r>
            <a:r>
              <a:rPr lang="en-US" sz="2400">
                <a:solidFill>
                  <a:srgbClr val="000099"/>
                </a:solidFill>
              </a:rPr>
              <a:t> </a:t>
            </a:r>
            <a:r>
              <a:rPr lang="en-US" sz="2400">
                <a:solidFill>
                  <a:schemeClr val="accent5"/>
                </a:solidFill>
              </a:rPr>
              <a:t>$8</a:t>
            </a:r>
          </a:p>
          <a:p>
            <a:pPr marL="0" indent="0">
              <a:buClr>
                <a:srgbClr val="000099"/>
              </a:buClr>
              <a:buNone/>
            </a:pPr>
            <a:endParaRPr lang="en-US" sz="2400">
              <a:solidFill>
                <a:schemeClr val="accent5"/>
              </a:solidFill>
            </a:endParaRPr>
          </a:p>
          <a:p>
            <a:pPr eaLnBrk="1" hangingPunct="1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n-US" sz="2400" b="1">
                <a:solidFill>
                  <a:srgbClr val="000099"/>
                </a:solidFill>
              </a:rPr>
              <a:t>White Side towels</a:t>
            </a:r>
            <a:r>
              <a:rPr lang="en-US" sz="2400">
                <a:solidFill>
                  <a:srgbClr val="000099"/>
                </a:solidFill>
              </a:rPr>
              <a:t>  </a:t>
            </a:r>
            <a:r>
              <a:rPr lang="en-US" sz="2400">
                <a:solidFill>
                  <a:schemeClr val="accent5"/>
                </a:solidFill>
              </a:rPr>
              <a:t>$1.50</a:t>
            </a:r>
          </a:p>
          <a:p>
            <a:pPr eaLnBrk="1" hangingPunct="1">
              <a:buClr>
                <a:srgbClr val="000099"/>
              </a:buClr>
              <a:buFont typeface="Wingdings" panose="05000000000000000000" pitchFamily="2" charset="2"/>
              <a:buChar char="ü"/>
            </a:pPr>
            <a:endParaRPr lang="en-US" sz="2400">
              <a:solidFill>
                <a:srgbClr val="000099"/>
              </a:solidFill>
            </a:endParaRPr>
          </a:p>
        </p:txBody>
      </p:sp>
      <p:sp>
        <p:nvSpPr>
          <p:cNvPr id="50179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43400" y="1307123"/>
            <a:ext cx="4489450" cy="2819400"/>
          </a:xfrm>
          <a:ln>
            <a:noFill/>
          </a:ln>
        </p:spPr>
        <p:txBody>
          <a:bodyPr/>
          <a:lstStyle/>
          <a:p>
            <a:pPr eaLnBrk="1" hangingPunct="1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n-US" sz="2400" b="1">
                <a:solidFill>
                  <a:srgbClr val="000099"/>
                </a:solidFill>
              </a:rPr>
              <a:t>Black leather non-slip shoes, must cover heel</a:t>
            </a:r>
            <a:endParaRPr lang="en-US" sz="2400">
              <a:solidFill>
                <a:srgbClr val="000099"/>
              </a:solidFill>
            </a:endParaRPr>
          </a:p>
          <a:p>
            <a:pPr marL="0" indent="0">
              <a:buClr>
                <a:srgbClr val="000099"/>
              </a:buClr>
              <a:buNone/>
            </a:pPr>
            <a:endParaRPr lang="en-US" sz="2000">
              <a:solidFill>
                <a:srgbClr val="000099"/>
              </a:solidFill>
            </a:endParaRPr>
          </a:p>
          <a:p>
            <a:pPr eaLnBrk="1" hangingPunct="1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n-US" sz="2400" b="1">
                <a:solidFill>
                  <a:srgbClr val="000099"/>
                </a:solidFill>
              </a:rPr>
              <a:t>Plain white t-shirt worn under chef coat</a:t>
            </a:r>
          </a:p>
          <a:p>
            <a:pPr marL="0" indent="0">
              <a:buClr>
                <a:srgbClr val="000099"/>
              </a:buClr>
              <a:buNone/>
            </a:pPr>
            <a:endParaRPr lang="en-US" sz="2400" b="1">
              <a:solidFill>
                <a:srgbClr val="000099"/>
              </a:solidFill>
            </a:endParaRPr>
          </a:p>
          <a:p>
            <a:pPr eaLnBrk="1" hangingPunct="1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n-US" sz="2400" b="1">
                <a:solidFill>
                  <a:srgbClr val="000099"/>
                </a:solidFill>
              </a:rPr>
              <a:t>White or Black cotton socks – ankle length or higher</a:t>
            </a:r>
          </a:p>
          <a:p>
            <a:pPr eaLnBrk="1" hangingPunct="1">
              <a:buClr>
                <a:srgbClr val="000099"/>
              </a:buClr>
              <a:buFont typeface="Wingdings" panose="05000000000000000000" pitchFamily="2" charset="2"/>
              <a:buChar char="ü"/>
            </a:pPr>
            <a:endParaRPr lang="en-US" sz="2800">
              <a:solidFill>
                <a:srgbClr val="000099"/>
              </a:solidFill>
            </a:endParaRPr>
          </a:p>
        </p:txBody>
      </p:sp>
      <p:sp>
        <p:nvSpPr>
          <p:cNvPr id="50180" name="Text Box 6"/>
          <p:cNvSpPr txBox="1">
            <a:spLocks noChangeArrowheads="1"/>
          </p:cNvSpPr>
          <p:nvPr/>
        </p:nvSpPr>
        <p:spPr bwMode="auto">
          <a:xfrm>
            <a:off x="5410200" y="4876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417169" cy="1066800"/>
          </a:xfrm>
        </p:spPr>
        <p:txBody>
          <a:bodyPr/>
          <a:lstStyle/>
          <a:p>
            <a:pPr algn="l" eaLnBrk="1" hangingPunct="1"/>
            <a:r>
              <a:rPr lang="en-US" sz="3600">
                <a:solidFill>
                  <a:schemeClr val="tx1"/>
                </a:solidFill>
              </a:rPr>
              <a:t>2. Tool Kits and Supplies 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031632"/>
            <a:ext cx="8335107" cy="4988168"/>
          </a:xfrm>
          <a:ln>
            <a:noFill/>
          </a:ln>
        </p:spPr>
        <p:txBody>
          <a:bodyPr/>
          <a:lstStyle/>
          <a:p>
            <a:pPr eaLnBrk="1" hangingPunct="1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n-US" sz="2400" b="1">
                <a:solidFill>
                  <a:srgbClr val="000099"/>
                </a:solidFill>
              </a:rPr>
              <a:t>Required Knife Kit sold in bookstore includes: 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400">
                <a:latin typeface="Trebuchet MS"/>
              </a:rPr>
              <a:t>8” Chef’s Knife</a:t>
            </a:r>
            <a:endParaRPr lang="en-US" sz="2400"/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400">
                <a:latin typeface="Trebuchet MS"/>
              </a:rPr>
              <a:t>3.5” Paring Knife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400">
                <a:latin typeface="Trebuchet MS"/>
              </a:rPr>
              <a:t>10" Serrated Slicing Knife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400">
                <a:latin typeface="Trebuchet MS"/>
              </a:rPr>
              <a:t>12" Honing Steel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400">
                <a:latin typeface="Trebuchet MS"/>
              </a:rPr>
              <a:t>3.5” Shaping (</a:t>
            </a:r>
            <a:r>
              <a:rPr lang="en-US" sz="2400" err="1">
                <a:latin typeface="Trebuchet MS"/>
              </a:rPr>
              <a:t>tourne</a:t>
            </a:r>
            <a:r>
              <a:rPr lang="en-US" sz="2400">
                <a:latin typeface="Trebuchet MS"/>
              </a:rPr>
              <a:t>') Knife</a:t>
            </a:r>
            <a:endParaRPr lang="en-US" sz="2400"/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400">
                <a:latin typeface="Trebuchet MS"/>
              </a:rPr>
              <a:t>6” Boning/Utility Knife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400">
                <a:latin typeface="Trebuchet MS"/>
              </a:rPr>
              <a:t>3 Knife Sheaths &amp; 1 Knife Roll/Bag</a:t>
            </a:r>
            <a:endParaRPr lang="en-US" sz="2400" u="sng">
              <a:latin typeface="Trebuchet MS"/>
            </a:endParaRPr>
          </a:p>
          <a:p>
            <a:pPr eaLnBrk="1" hangingPunct="1">
              <a:buClr>
                <a:srgbClr val="3F8ACA"/>
              </a:buClr>
              <a:buNone/>
            </a:pPr>
            <a:r>
              <a:rPr lang="en-US" sz="2400" b="1">
                <a:solidFill>
                  <a:srgbClr val="000099"/>
                </a:solidFill>
              </a:rPr>
              <a:t>Grand Total  = </a:t>
            </a:r>
            <a:r>
              <a:rPr lang="en-US" sz="2400" b="1">
                <a:solidFill>
                  <a:schemeClr val="bg1"/>
                </a:solidFill>
              </a:rPr>
              <a:t>$164 (a $350 value)</a:t>
            </a:r>
          </a:p>
          <a:p>
            <a:pPr marL="1028700" lvl="1">
              <a:buFont typeface="Wingdings,Sans-Serif"/>
              <a:buChar char="ü"/>
            </a:pPr>
            <a:r>
              <a:rPr lang="en-US" sz="1800" b="1" i="1">
                <a:solidFill>
                  <a:schemeClr val="bg1"/>
                </a:solidFill>
                <a:latin typeface="Trebuchet MS"/>
              </a:rPr>
              <a:t>Note: You can use your own commercial grade knives if they are equivalent or better than the school store knife kit specs.</a:t>
            </a:r>
            <a:endParaRPr lang="en-US" sz="1800">
              <a:solidFill>
                <a:schemeClr val="bg1"/>
              </a:solidFill>
              <a:latin typeface="+mn-lt"/>
              <a:ea typeface="+mn-lt"/>
              <a:cs typeface="+mn-lt"/>
            </a:endParaRPr>
          </a:p>
          <a:p>
            <a:pPr eaLnBrk="1" hangingPunct="1">
              <a:buClr>
                <a:srgbClr val="3F8ACA"/>
              </a:buClr>
              <a:buNone/>
            </a:pPr>
            <a:endParaRPr lang="en-US" sz="1800" b="1">
              <a:solidFill>
                <a:srgbClr val="000099"/>
              </a:solidFill>
              <a:latin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19" descr="sw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5104" y="1180472"/>
            <a:ext cx="2803578" cy="221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For both Culinary </a:t>
            </a:r>
            <a:r>
              <a:rPr lang="en-US" u="sng">
                <a:solidFill>
                  <a:schemeClr val="tx1"/>
                </a:solidFill>
              </a:rPr>
              <a:t>and</a:t>
            </a:r>
            <a:r>
              <a:rPr lang="en-US">
                <a:solidFill>
                  <a:schemeClr val="tx1"/>
                </a:solidFill>
              </a:rPr>
              <a:t> Pastry</a:t>
            </a:r>
            <a:br>
              <a:rPr lang="en-US">
                <a:solidFill>
                  <a:schemeClr val="tx1"/>
                </a:solidFill>
              </a:rPr>
            </a:br>
            <a:r>
              <a:rPr lang="en-US" sz="3200">
                <a:solidFill>
                  <a:schemeClr val="tx1"/>
                </a:solidFill>
              </a:rPr>
              <a:t>with approximate prices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0" y="1652953"/>
            <a:ext cx="7010400" cy="4366847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n-US" sz="2400">
                <a:solidFill>
                  <a:srgbClr val="000099"/>
                </a:solidFill>
                <a:latin typeface="Trebuchet MS"/>
              </a:rPr>
              <a:t>Digital Thermometer- </a:t>
            </a:r>
            <a:r>
              <a:rPr lang="en-US" sz="2400">
                <a:solidFill>
                  <a:schemeClr val="bg1"/>
                </a:solidFill>
                <a:latin typeface="Trebuchet MS"/>
              </a:rPr>
              <a:t>$18</a:t>
            </a:r>
          </a:p>
          <a:p>
            <a:pPr marL="0" indent="0">
              <a:lnSpc>
                <a:spcPct val="80000"/>
              </a:lnSpc>
              <a:buClr>
                <a:srgbClr val="000099"/>
              </a:buClr>
              <a:buNone/>
            </a:pPr>
            <a:endParaRPr lang="en-US" sz="2400">
              <a:solidFill>
                <a:schemeClr val="bg1"/>
              </a:solidFill>
              <a:latin typeface="Trebuchet MS"/>
            </a:endParaRPr>
          </a:p>
          <a:p>
            <a:pPr eaLnBrk="1" hangingPunct="1">
              <a:lnSpc>
                <a:spcPct val="80000"/>
              </a:lnSpc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n-US" sz="2400">
                <a:solidFill>
                  <a:srgbClr val="000099"/>
                </a:solidFill>
                <a:latin typeface="Trebuchet MS"/>
              </a:rPr>
              <a:t>Stainless Steel Measuring Spoons </a:t>
            </a:r>
            <a:r>
              <a:rPr lang="en-US" sz="2400">
                <a:solidFill>
                  <a:schemeClr val="bg1"/>
                </a:solidFill>
                <a:latin typeface="Trebuchet MS"/>
              </a:rPr>
              <a:t>-$5</a:t>
            </a:r>
          </a:p>
          <a:p>
            <a:pPr marL="0" indent="0">
              <a:lnSpc>
                <a:spcPct val="80000"/>
              </a:lnSpc>
              <a:buClr>
                <a:srgbClr val="000099"/>
              </a:buClr>
              <a:buNone/>
            </a:pPr>
            <a:endParaRPr lang="en-US" sz="2400">
              <a:solidFill>
                <a:schemeClr val="bg1"/>
              </a:solidFill>
              <a:latin typeface="Trebuchet MS"/>
              <a:ea typeface="+mn-lt"/>
              <a:cs typeface="+mn-lt"/>
            </a:endParaRPr>
          </a:p>
          <a:p>
            <a:pPr>
              <a:lnSpc>
                <a:spcPct val="80000"/>
              </a:lnSpc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n-US" sz="2400">
                <a:solidFill>
                  <a:srgbClr val="000099"/>
                </a:solidFill>
                <a:latin typeface="Trebuchet MS"/>
                <a:ea typeface="+mn-lt"/>
                <a:cs typeface="+mn-lt"/>
              </a:rPr>
              <a:t>Peeler, Smooth Blade-</a:t>
            </a:r>
            <a:r>
              <a:rPr lang="en-US" sz="24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$8</a:t>
            </a:r>
            <a:endParaRPr lang="en-US" sz="2400">
              <a:solidFill>
                <a:schemeClr val="bg1"/>
              </a:solidFill>
              <a:latin typeface="Trebuchet MS"/>
            </a:endParaRPr>
          </a:p>
          <a:p>
            <a:pPr marL="0" indent="0">
              <a:lnSpc>
                <a:spcPct val="80000"/>
              </a:lnSpc>
              <a:buClr>
                <a:srgbClr val="000099"/>
              </a:buClr>
              <a:buNone/>
            </a:pPr>
            <a:endParaRPr lang="en-US" sz="1800" b="1">
              <a:solidFill>
                <a:schemeClr val="bg1"/>
              </a:solidFill>
              <a:latin typeface="Trebuchet MS"/>
            </a:endParaRPr>
          </a:p>
          <a:p>
            <a:pPr eaLnBrk="1" hangingPunct="1">
              <a:lnSpc>
                <a:spcPct val="80000"/>
              </a:lnSpc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n-US" sz="2400">
                <a:solidFill>
                  <a:schemeClr val="bg1"/>
                </a:solidFill>
                <a:latin typeface="Trebuchet MS"/>
              </a:rPr>
              <a:t>Six-inch Metal Pocket Ruler - $2</a:t>
            </a:r>
          </a:p>
          <a:p>
            <a:pPr marL="0" indent="0">
              <a:lnSpc>
                <a:spcPct val="80000"/>
              </a:lnSpc>
              <a:buClr>
                <a:srgbClr val="000099"/>
              </a:buClr>
              <a:buNone/>
            </a:pPr>
            <a:r>
              <a:rPr lang="en-US" sz="2400">
                <a:solidFill>
                  <a:schemeClr val="bg1"/>
                </a:solidFill>
                <a:latin typeface="Trebuchet MS"/>
              </a:rPr>
              <a:t>   (available at Lowes or Home Depot)</a:t>
            </a:r>
          </a:p>
          <a:p>
            <a:pPr marL="0" indent="0">
              <a:lnSpc>
                <a:spcPct val="80000"/>
              </a:lnSpc>
              <a:buClr>
                <a:srgbClr val="000099"/>
              </a:buClr>
              <a:buNone/>
            </a:pPr>
            <a:endParaRPr lang="en-US" sz="2000">
              <a:solidFill>
                <a:srgbClr val="FF0000"/>
              </a:solidFill>
              <a:latin typeface="Trebuchet MS"/>
            </a:endParaRPr>
          </a:p>
          <a:p>
            <a:pPr eaLnBrk="1" hangingPunct="1">
              <a:lnSpc>
                <a:spcPct val="80000"/>
              </a:lnSpc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n-US" sz="2400" b="1">
                <a:solidFill>
                  <a:srgbClr val="FFFF00"/>
                </a:solidFill>
                <a:latin typeface="Trebuchet MS"/>
              </a:rPr>
              <a:t>Hair Nets- $0.25</a:t>
            </a:r>
            <a:endParaRPr lang="en-US" sz="2400" b="1">
              <a:solidFill>
                <a:srgbClr val="FFFF00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n-US" sz="2400" b="1">
                <a:solidFill>
                  <a:srgbClr val="FFFF00"/>
                </a:solidFill>
                <a:latin typeface="Trebuchet MS"/>
              </a:rPr>
              <a:t>Beard Guards- $0.05</a:t>
            </a:r>
            <a:endParaRPr lang="en-US" sz="2400" b="1">
              <a:solidFill>
                <a:srgbClr val="FFFF00"/>
              </a:solidFill>
              <a:latin typeface="Trebuchet MS" pitchFamily="34" charset="0"/>
            </a:endParaRPr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3977" y="3109351"/>
            <a:ext cx="2307772" cy="30770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2275" y="119063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>
                <a:solidFill>
                  <a:schemeClr val="tx1"/>
                </a:solidFill>
              </a:rPr>
              <a:t>Required Culinary / Pastry Tools :</a:t>
            </a:r>
          </a:p>
        </p:txBody>
      </p:sp>
      <p:sp>
        <p:nvSpPr>
          <p:cNvPr id="56323" name="Rectangle 23"/>
          <p:cNvSpPr>
            <a:spLocks noChangeArrowheads="1"/>
          </p:cNvSpPr>
          <p:nvPr/>
        </p:nvSpPr>
        <p:spPr bwMode="auto">
          <a:xfrm>
            <a:off x="243408" y="1911482"/>
            <a:ext cx="5779168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6699FF"/>
              </a:buClr>
            </a:pPr>
            <a:r>
              <a:rPr lang="en-US" b="1">
                <a:solidFill>
                  <a:srgbClr val="0000FF"/>
                </a:solidFill>
                <a:latin typeface="Trebuchet MS"/>
              </a:rPr>
              <a:t>1.  Digital Scale (oz/grams)- </a:t>
            </a:r>
            <a:endParaRPr lang="en-US" b="1">
              <a:solidFill>
                <a:srgbClr val="FF0000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b="1">
                <a:solidFill>
                  <a:srgbClr val="FF0000"/>
                </a:solidFill>
                <a:latin typeface="Trebuchet MS"/>
              </a:rPr>
              <a:t>(Must have11 </a:t>
            </a:r>
            <a:r>
              <a:rPr lang="en-US" b="1" err="1">
                <a:solidFill>
                  <a:srgbClr val="FF0000"/>
                </a:solidFill>
                <a:latin typeface="Trebuchet MS"/>
              </a:rPr>
              <a:t>lb</a:t>
            </a:r>
            <a:r>
              <a:rPr lang="en-US" b="1">
                <a:solidFill>
                  <a:srgbClr val="FF0000"/>
                </a:solidFill>
                <a:latin typeface="Trebuchet MS"/>
              </a:rPr>
              <a:t> capacity &amp; NSF label)</a:t>
            </a:r>
            <a:endParaRPr lang="en-US" b="1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247066" y="3386609"/>
            <a:ext cx="62499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marL="457200" indent="-457200" eaLnBrk="0" hangingPunct="0">
              <a:buAutoNum type="arabicPeriod" startAt="2"/>
            </a:pPr>
            <a:r>
              <a:rPr lang="en-US" b="1">
                <a:solidFill>
                  <a:srgbClr val="0000FF"/>
                </a:solidFill>
                <a:latin typeface="Trebuchet MS"/>
              </a:rPr>
              <a:t>Offset spatula large and small (Pastry)</a:t>
            </a:r>
          </a:p>
          <a:p>
            <a:pPr eaLnBrk="0" hangingPunct="0"/>
            <a:r>
              <a:rPr lang="en-US" b="1">
                <a:solidFill>
                  <a:srgbClr val="000099"/>
                </a:solidFill>
                <a:latin typeface="Trebuchet MS"/>
              </a:rPr>
              <a:t> </a:t>
            </a:r>
            <a:endParaRPr lang="en-US" b="1">
              <a:solidFill>
                <a:schemeClr val="accent5"/>
              </a:solidFill>
              <a:latin typeface="Trebuchet MS"/>
            </a:endParaRPr>
          </a:p>
        </p:txBody>
      </p:sp>
      <p:sp>
        <p:nvSpPr>
          <p:cNvPr id="56329" name="Rectangle 21"/>
          <p:cNvSpPr>
            <a:spLocks noChangeArrowheads="1"/>
          </p:cNvSpPr>
          <p:nvPr/>
        </p:nvSpPr>
        <p:spPr bwMode="auto">
          <a:xfrm>
            <a:off x="248653" y="4800600"/>
            <a:ext cx="4775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 anchor="t">
            <a:spAutoFit/>
          </a:bodyPr>
          <a:lstStyle/>
          <a:p>
            <a:pPr eaLnBrk="0" hangingPunct="0"/>
            <a:r>
              <a:rPr lang="en-US" b="1">
                <a:solidFill>
                  <a:srgbClr val="0000FF"/>
                </a:solidFill>
                <a:latin typeface="Trebuchet MS"/>
              </a:rPr>
              <a:t>3. Micro plane for zesting citrus</a:t>
            </a:r>
            <a:endParaRPr lang="en-US" b="1">
              <a:solidFill>
                <a:srgbClr val="0000FF"/>
              </a:solidFill>
              <a:latin typeface="Trebuchet MS" pitchFamily="34" charset="0"/>
            </a:endParaRPr>
          </a:p>
        </p:txBody>
      </p:sp>
      <p:pic>
        <p:nvPicPr>
          <p:cNvPr id="2050" name="Picture 2" descr="http://us.microplane.com/images/products/detail/40020_6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9" r="34188"/>
          <a:stretch/>
        </p:blipFill>
        <p:spPr bwMode="auto">
          <a:xfrm rot="5400000">
            <a:off x="5948762" y="3999124"/>
            <a:ext cx="72360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9" b="14444"/>
          <a:stretch/>
        </p:blipFill>
        <p:spPr>
          <a:xfrm rot="238018">
            <a:off x="5872725" y="1313743"/>
            <a:ext cx="1453723" cy="17229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1" t="9999" r="10000" b="7039"/>
          <a:stretch/>
        </p:blipFill>
        <p:spPr>
          <a:xfrm>
            <a:off x="6320590" y="3583509"/>
            <a:ext cx="1759894" cy="100300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k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677" y="3913560"/>
            <a:ext cx="1418707" cy="18596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066800"/>
          </a:xfrm>
        </p:spPr>
        <p:txBody>
          <a:bodyPr/>
          <a:lstStyle/>
          <a:p>
            <a:pPr algn="l" eaLnBrk="1" hangingPunct="1"/>
            <a:r>
              <a:rPr lang="en-US">
                <a:solidFill>
                  <a:schemeClr val="tx1"/>
                </a:solidFill>
              </a:rPr>
              <a:t>3.  Textbooks for 1st Classes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16" y="1972604"/>
            <a:ext cx="3919123" cy="1733922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000" b="1" i="1" u="sng">
                <a:solidFill>
                  <a:schemeClr val="bg1"/>
                </a:solidFill>
                <a:latin typeface="Arial"/>
                <a:cs typeface="Arial"/>
              </a:rPr>
              <a:t>On Baking</a:t>
            </a:r>
            <a:endParaRPr lang="en-US" sz="2000" b="1" i="1" u="sng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1800" err="1">
                <a:solidFill>
                  <a:schemeClr val="bg1"/>
                </a:solidFill>
                <a:ea typeface="+mn-lt"/>
                <a:cs typeface="+mn-lt"/>
              </a:rPr>
              <a:t>Labensky</a:t>
            </a:r>
            <a:r>
              <a:rPr lang="en-US" sz="1800">
                <a:solidFill>
                  <a:schemeClr val="bg1"/>
                </a:solidFill>
                <a:ea typeface="+mn-lt"/>
                <a:cs typeface="+mn-lt"/>
              </a:rPr>
              <a:t>, Martel, Van Damme, 4th Ed. </a:t>
            </a:r>
            <a:r>
              <a:rPr lang="en-US" sz="1800" b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$166.99</a:t>
            </a:r>
            <a:endParaRPr lang="en-US" sz="1800" b="1" i="1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800" b="1" i="1">
                <a:solidFill>
                  <a:schemeClr val="bg1"/>
                </a:solidFill>
                <a:latin typeface="Arial"/>
                <a:cs typeface="Arial"/>
              </a:rPr>
              <a:t>$80.99 </a:t>
            </a:r>
            <a:r>
              <a:rPr lang="en-US" sz="1800" i="1">
                <a:solidFill>
                  <a:schemeClr val="bg1"/>
                </a:solidFill>
                <a:latin typeface="Arial"/>
                <a:cs typeface="Arial"/>
              </a:rPr>
              <a:t>fee semester rental, return</a:t>
            </a:r>
            <a:endParaRPr lang="en-US" sz="1800" i="1">
              <a:solidFill>
                <a:schemeClr val="bg1"/>
              </a:solidFill>
              <a:latin typeface="Arial"/>
              <a:cs typeface="Arial" charset="0"/>
            </a:endParaRPr>
          </a:p>
          <a:p>
            <a:pPr marL="0" indent="0">
              <a:buNone/>
            </a:pPr>
            <a:r>
              <a:rPr lang="en-US" sz="1800" b="1" i="1">
                <a:solidFill>
                  <a:schemeClr val="bg1"/>
                </a:solidFill>
                <a:latin typeface="Arial"/>
                <a:cs typeface="Arial"/>
              </a:rPr>
              <a:t>$86.00 </a:t>
            </a:r>
            <a:r>
              <a:rPr lang="en-US" sz="1800" i="1">
                <a:solidFill>
                  <a:schemeClr val="bg1"/>
                </a:solidFill>
                <a:latin typeface="Arial"/>
                <a:cs typeface="Arial"/>
              </a:rPr>
              <a:t>additional fee to own, don't return</a:t>
            </a:r>
          </a:p>
          <a:p>
            <a:pPr>
              <a:lnSpc>
                <a:spcPct val="90000"/>
              </a:lnSpc>
              <a:buNone/>
            </a:pPr>
            <a:endParaRPr lang="en-US" sz="2000">
              <a:solidFill>
                <a:srgbClr val="003399"/>
              </a:solidFill>
              <a:latin typeface="Arial" charset="0"/>
              <a:cs typeface="Arial" charset="0"/>
            </a:endParaRPr>
          </a:p>
        </p:txBody>
      </p:sp>
      <p:sp>
        <p:nvSpPr>
          <p:cNvPr id="58371" name="Text Box 6"/>
          <p:cNvSpPr txBox="1">
            <a:spLocks noChangeArrowheads="1"/>
          </p:cNvSpPr>
          <p:nvPr/>
        </p:nvSpPr>
        <p:spPr bwMode="auto">
          <a:xfrm>
            <a:off x="3973013" y="1891155"/>
            <a:ext cx="3485570" cy="294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ct val="20000"/>
              </a:spcBef>
              <a:buClr>
                <a:srgbClr val="3F8ACA"/>
              </a:buClr>
            </a:pPr>
            <a:endParaRPr lang="en-US" sz="1800" u="sng">
              <a:solidFill>
                <a:srgbClr val="003399"/>
              </a:solidFill>
              <a:latin typeface="Arial"/>
            </a:endParaRPr>
          </a:p>
          <a:p>
            <a:pPr>
              <a:spcBef>
                <a:spcPct val="20000"/>
              </a:spcBef>
            </a:pPr>
            <a:r>
              <a:rPr lang="en-US" sz="2000" b="1" i="1" u="sng">
                <a:solidFill>
                  <a:srgbClr val="003399"/>
                </a:solidFill>
                <a:latin typeface="Arial"/>
              </a:rPr>
              <a:t>Professional Cooking:</a:t>
            </a:r>
            <a:r>
              <a:rPr lang="en-US" sz="2000">
                <a:solidFill>
                  <a:srgbClr val="003399"/>
                </a:solidFill>
                <a:latin typeface="Arial"/>
              </a:rPr>
              <a:t>  </a:t>
            </a:r>
            <a:r>
              <a:rPr lang="en-US" sz="2000" b="1">
                <a:solidFill>
                  <a:schemeClr val="bg1"/>
                </a:solidFill>
                <a:latin typeface="Arial"/>
              </a:rPr>
              <a:t>$162.50 (Used in 3 classes)</a:t>
            </a:r>
            <a:endParaRPr lang="en-US" sz="200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2000">
                <a:solidFill>
                  <a:srgbClr val="003399"/>
                </a:solidFill>
                <a:latin typeface="Arial"/>
              </a:rPr>
              <a:t>Wayne </a:t>
            </a:r>
            <a:r>
              <a:rPr lang="en-US" sz="2000" err="1">
                <a:solidFill>
                  <a:srgbClr val="003399"/>
                </a:solidFill>
                <a:latin typeface="Arial"/>
              </a:rPr>
              <a:t>Gisslen</a:t>
            </a:r>
            <a:r>
              <a:rPr lang="en-US" sz="2000">
                <a:solidFill>
                  <a:srgbClr val="003399"/>
                </a:solidFill>
                <a:latin typeface="Arial"/>
              </a:rPr>
              <a:t>:, </a:t>
            </a:r>
            <a:r>
              <a:rPr lang="en-US" sz="1600">
                <a:solidFill>
                  <a:srgbClr val="003399"/>
                </a:solidFill>
                <a:latin typeface="Arial"/>
              </a:rPr>
              <a:t>2018, 9th</a:t>
            </a:r>
            <a:r>
              <a:rPr lang="en-US" sz="1600" baseline="30000">
                <a:solidFill>
                  <a:srgbClr val="003399"/>
                </a:solidFill>
                <a:latin typeface="Arial"/>
              </a:rPr>
              <a:t> </a:t>
            </a:r>
            <a:r>
              <a:rPr lang="en-US" sz="1600">
                <a:solidFill>
                  <a:srgbClr val="003399"/>
                </a:solidFill>
                <a:latin typeface="Arial"/>
              </a:rPr>
              <a:t>Ed.</a:t>
            </a:r>
            <a:r>
              <a:rPr lang="en-US" sz="2000">
                <a:solidFill>
                  <a:srgbClr val="003399"/>
                </a:solidFill>
                <a:latin typeface="Arial"/>
              </a:rPr>
              <a:t> </a:t>
            </a:r>
            <a:endParaRPr lang="en-US" sz="2000">
              <a:solidFill>
                <a:srgbClr val="003399"/>
              </a:solidFill>
            </a:endParaRPr>
          </a:p>
          <a:p>
            <a:pPr>
              <a:spcBef>
                <a:spcPct val="20000"/>
              </a:spcBef>
              <a:buClr>
                <a:srgbClr val="3F8ACA"/>
              </a:buClr>
            </a:pPr>
            <a:r>
              <a:rPr lang="en-US" sz="1800">
                <a:solidFill>
                  <a:srgbClr val="003399"/>
                </a:solidFill>
                <a:latin typeface="Arial"/>
              </a:rPr>
              <a:t>  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endParaRPr lang="en-US" sz="1800">
              <a:solidFill>
                <a:srgbClr val="003399"/>
              </a:solidFill>
            </a:endParaRPr>
          </a:p>
          <a:p>
            <a:r>
              <a:rPr lang="en-US" sz="2000" b="1" i="1" u="sng">
                <a:solidFill>
                  <a:srgbClr val="003399"/>
                </a:solidFill>
                <a:latin typeface="Arial"/>
              </a:rPr>
              <a:t>The Book of Yields</a:t>
            </a:r>
            <a:r>
              <a:rPr lang="en-US" sz="1800" b="1" u="sng">
                <a:solidFill>
                  <a:srgbClr val="003399"/>
                </a:solidFill>
                <a:latin typeface="Arial"/>
              </a:rPr>
              <a:t>: </a:t>
            </a:r>
            <a:endParaRPr lang="en-US" b="1">
              <a:solidFill>
                <a:schemeClr val="bg1"/>
              </a:solidFill>
            </a:endParaRPr>
          </a:p>
          <a:p>
            <a:r>
              <a:rPr lang="en-US" sz="1800" b="1" i="1">
                <a:solidFill>
                  <a:schemeClr val="bg1"/>
                </a:solidFill>
                <a:latin typeface="Arial"/>
              </a:rPr>
              <a:t>$55.00</a:t>
            </a:r>
            <a:endParaRPr lang="en-US" b="1">
              <a:solidFill>
                <a:schemeClr val="bg1"/>
              </a:solidFill>
            </a:endParaRPr>
          </a:p>
          <a:p>
            <a:r>
              <a:rPr lang="en-US" sz="1800">
                <a:solidFill>
                  <a:srgbClr val="003399"/>
                </a:solidFill>
                <a:latin typeface="Arial"/>
              </a:rPr>
              <a:t>Francis T. Lynch, </a:t>
            </a:r>
            <a:r>
              <a:rPr lang="en-US" sz="1600">
                <a:solidFill>
                  <a:srgbClr val="003399"/>
                </a:solidFill>
                <a:latin typeface="Arial"/>
              </a:rPr>
              <a:t>2010, 8th Ed.</a:t>
            </a:r>
            <a:endParaRPr lang="en-US" sz="1600">
              <a:solidFill>
                <a:srgbClr val="FF0000"/>
              </a:solidFill>
              <a:latin typeface="Arial"/>
            </a:endParaRPr>
          </a:p>
        </p:txBody>
      </p:sp>
      <p:sp>
        <p:nvSpPr>
          <p:cNvPr id="58372" name="Text Box 8"/>
          <p:cNvSpPr txBox="1">
            <a:spLocks noChangeArrowheads="1"/>
          </p:cNvSpPr>
          <p:nvPr/>
        </p:nvSpPr>
        <p:spPr bwMode="auto">
          <a:xfrm>
            <a:off x="4156011" y="1249227"/>
            <a:ext cx="2356122" cy="71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FF66"/>
                </a:solidFill>
                <a:latin typeface="Alaska Extrabold"/>
              </a:rPr>
              <a:t>CULINARYARTS CHEF 1301 </a:t>
            </a:r>
          </a:p>
        </p:txBody>
      </p:sp>
      <p:sp>
        <p:nvSpPr>
          <p:cNvPr id="58374" name="Text Box 10"/>
          <p:cNvSpPr txBox="1">
            <a:spLocks noChangeArrowheads="1"/>
          </p:cNvSpPr>
          <p:nvPr/>
        </p:nvSpPr>
        <p:spPr bwMode="auto">
          <a:xfrm>
            <a:off x="58822" y="1171237"/>
            <a:ext cx="2611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FF66"/>
                </a:solidFill>
                <a:latin typeface="Alaska Extrabold"/>
              </a:rPr>
              <a:t>PASTRY ARTS PSTR 1301  </a:t>
            </a:r>
            <a:endParaRPr lang="en-US"/>
          </a:p>
        </p:txBody>
      </p:sp>
      <p:sp>
        <p:nvSpPr>
          <p:cNvPr id="58375" name="Rectangle 3"/>
          <p:cNvSpPr>
            <a:spLocks noChangeArrowheads="1"/>
          </p:cNvSpPr>
          <p:nvPr/>
        </p:nvSpPr>
        <p:spPr bwMode="auto">
          <a:xfrm>
            <a:off x="6172200" y="21336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/>
          <a:lstStyle/>
          <a:p>
            <a:pPr lvl="2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</a:pPr>
            <a:endParaRPr lang="en-US" sz="1600">
              <a:latin typeface="Trebuchet MS" pitchFamily="34" charset="0"/>
            </a:endParaRPr>
          </a:p>
        </p:txBody>
      </p:sp>
      <p:sp>
        <p:nvSpPr>
          <p:cNvPr id="58377" name="TextBox 11"/>
          <p:cNvSpPr txBox="1">
            <a:spLocks noChangeArrowheads="1"/>
          </p:cNvSpPr>
          <p:nvPr/>
        </p:nvSpPr>
        <p:spPr bwMode="auto">
          <a:xfrm>
            <a:off x="6975974" y="1715483"/>
            <a:ext cx="24728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endParaRPr lang="en-US" sz="18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075" y="1531019"/>
            <a:ext cx="1588234" cy="1921763"/>
          </a:xfrm>
          <a:prstGeom prst="rect">
            <a:avLst/>
          </a:prstGeom>
        </p:spPr>
      </p:pic>
      <p:pic>
        <p:nvPicPr>
          <p:cNvPr id="4" name="Picture 4" descr="A close up of food&#10;&#10;Description generated with very high confidence">
            <a:extLst>
              <a:ext uri="{FF2B5EF4-FFF2-40B4-BE49-F238E27FC236}">
                <a16:creationId xmlns:a16="http://schemas.microsoft.com/office/drawing/2014/main" id="{EEE0551C-55ED-4660-881D-90F187664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978" y="3917769"/>
            <a:ext cx="1784103" cy="2064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11" y="228600"/>
            <a:ext cx="8980570" cy="2438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sz="3600"/>
            </a:br>
            <a:r>
              <a:rPr lang="en-US" sz="3600">
                <a:solidFill>
                  <a:schemeClr val="tx1">
                    <a:lumMod val="95000"/>
                  </a:schemeClr>
                </a:solidFill>
              </a:rPr>
              <a:t>Required uniform items, knife, tool kits and books are available at </a:t>
            </a:r>
            <a:br>
              <a:rPr lang="en-US" sz="3600"/>
            </a:br>
            <a:r>
              <a:rPr lang="en-US" sz="4800">
                <a:solidFill>
                  <a:schemeClr val="accent2"/>
                </a:solidFill>
              </a:rPr>
              <a:t>Frisco Campus Bookstore</a:t>
            </a:r>
            <a:br>
              <a:rPr lang="en-US" sz="3600"/>
            </a:br>
            <a:r>
              <a:rPr lang="en-US" sz="2400"/>
              <a:t>Other tool sources: ACEMART 10% off with student ID </a:t>
            </a:r>
            <a:br>
              <a:rPr lang="en-US" sz="2400"/>
            </a:br>
            <a:r>
              <a:rPr lang="en-US" sz="2000">
                <a:solidFill>
                  <a:srgbClr val="FF0000"/>
                </a:solidFill>
              </a:rPr>
              <a:t>(Note: All kitchen equipment must have NSF and/or CE designation for commercial use)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414" y="3073400"/>
            <a:ext cx="5427605" cy="284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Kitchen Protocol</a:t>
            </a:r>
          </a:p>
        </p:txBody>
      </p:sp>
      <p:sp>
        <p:nvSpPr>
          <p:cNvPr id="66562" name="Content Placeholder 9"/>
          <p:cNvSpPr>
            <a:spLocks noGrp="1"/>
          </p:cNvSpPr>
          <p:nvPr>
            <p:ph sz="half" idx="1"/>
          </p:nvPr>
        </p:nvSpPr>
        <p:spPr>
          <a:xfrm>
            <a:off x="98027" y="921817"/>
            <a:ext cx="4546162" cy="5172113"/>
          </a:xfrm>
        </p:spPr>
        <p:txBody>
          <a:bodyPr/>
          <a:lstStyle/>
          <a:p>
            <a:pPr marL="0" indent="0">
              <a:buNone/>
            </a:pPr>
            <a:r>
              <a:rPr lang="en-US" sz="1800" b="1">
                <a:solidFill>
                  <a:srgbClr val="FFFF66"/>
                </a:solidFill>
              </a:rPr>
              <a:t>Full uniform must be worn in the Culinary Arts and Pastry Kitchens.</a:t>
            </a:r>
            <a:r>
              <a:rPr lang="en-US" sz="1800" b="1">
                <a:solidFill>
                  <a:srgbClr val="000066"/>
                </a:solidFill>
              </a:rPr>
              <a:t> Students are not permitted to enter lab class without full uniform            (ACF &amp; Frisco Health Code standards).  </a:t>
            </a:r>
            <a:endParaRPr lang="en-US"/>
          </a:p>
          <a:p>
            <a:endParaRPr lang="en-US" sz="1800" b="1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en-US" sz="1800" b="1">
                <a:solidFill>
                  <a:srgbClr val="FFFF00"/>
                </a:solidFill>
              </a:rPr>
              <a:t>If you are "out of uniform" and sent out of class</a:t>
            </a:r>
            <a:r>
              <a:rPr lang="en-US" sz="1800" b="1">
                <a:solidFill>
                  <a:srgbClr val="000066"/>
                </a:solidFill>
              </a:rPr>
              <a:t>, you can return to class once your uniform is complete with lab points deduction for improper mise </a:t>
            </a:r>
            <a:r>
              <a:rPr lang="en-US" sz="1800" b="1" err="1">
                <a:solidFill>
                  <a:srgbClr val="000066"/>
                </a:solidFill>
              </a:rPr>
              <a:t>en</a:t>
            </a:r>
            <a:r>
              <a:rPr lang="en-US" sz="1800" b="1">
                <a:solidFill>
                  <a:srgbClr val="000066"/>
                </a:solidFill>
              </a:rPr>
              <a:t> place &amp; lateness.</a:t>
            </a:r>
            <a:endParaRPr lang="en-US"/>
          </a:p>
          <a:p>
            <a:endParaRPr lang="en-US" sz="1800" b="1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en-US" sz="1800" b="1">
                <a:solidFill>
                  <a:srgbClr val="FFFF66"/>
                </a:solidFill>
              </a:rPr>
              <a:t>Uniform must be clean and wrinkle-free. </a:t>
            </a:r>
            <a:r>
              <a:rPr lang="en-US" sz="1800" b="1">
                <a:solidFill>
                  <a:srgbClr val="000066"/>
                </a:solidFill>
              </a:rPr>
              <a:t> It is advisable to bring an extra apron to class.</a:t>
            </a:r>
          </a:p>
          <a:p>
            <a:endParaRPr lang="en-US" sz="1800" b="1">
              <a:solidFill>
                <a:srgbClr val="000066"/>
              </a:solidFill>
            </a:endParaRPr>
          </a:p>
          <a:p>
            <a:pPr>
              <a:buNone/>
            </a:pPr>
            <a:endParaRPr lang="en-US" sz="1800" b="1">
              <a:solidFill>
                <a:srgbClr val="000066"/>
              </a:solidFill>
            </a:endParaRPr>
          </a:p>
        </p:txBody>
      </p:sp>
      <p:sp>
        <p:nvSpPr>
          <p:cNvPr id="66563" name="Content Placeholder 10"/>
          <p:cNvSpPr>
            <a:spLocks noGrp="1"/>
          </p:cNvSpPr>
          <p:nvPr>
            <p:ph sz="half" idx="2"/>
          </p:nvPr>
        </p:nvSpPr>
        <p:spPr>
          <a:xfrm>
            <a:off x="4744453" y="921816"/>
            <a:ext cx="4094747" cy="5171120"/>
          </a:xfrm>
        </p:spPr>
        <p:txBody>
          <a:bodyPr/>
          <a:lstStyle/>
          <a:p>
            <a:pPr marL="0" indent="0">
              <a:buNone/>
            </a:pPr>
            <a:r>
              <a:rPr lang="en-US" sz="1800" b="1">
                <a:solidFill>
                  <a:srgbClr val="FFFF66"/>
                </a:solidFill>
              </a:rPr>
              <a:t>Fingernails must be clean and short.  </a:t>
            </a:r>
            <a:r>
              <a:rPr lang="en-US" sz="1800" b="1">
                <a:solidFill>
                  <a:srgbClr val="000066"/>
                </a:solidFill>
              </a:rPr>
              <a:t>No nail polish or fake nails.</a:t>
            </a:r>
            <a:endParaRPr lang="en-US"/>
          </a:p>
          <a:p>
            <a:endParaRPr lang="en-US" sz="1800" b="1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en-US" sz="1800" b="1">
                <a:solidFill>
                  <a:srgbClr val="FFFF66"/>
                </a:solidFill>
              </a:rPr>
              <a:t>Jewelry is limited to a metal wedding band.  </a:t>
            </a:r>
            <a:r>
              <a:rPr lang="en-US" sz="1800" b="1">
                <a:solidFill>
                  <a:schemeClr val="accent6">
                    <a:lumMod val="75000"/>
                  </a:schemeClr>
                </a:solidFill>
              </a:rPr>
              <a:t>DO NOT wear anything on hands &amp; wrists. </a:t>
            </a:r>
          </a:p>
          <a:p>
            <a:pPr marL="0" indent="0">
              <a:buNone/>
            </a:pPr>
            <a:r>
              <a:rPr lang="en-US" sz="1800" b="1">
                <a:solidFill>
                  <a:srgbClr val="FF0000"/>
                </a:solidFill>
              </a:rPr>
              <a:t>No earrings or facial piercings allowed in the kitchen labs.</a:t>
            </a:r>
            <a:endParaRPr lang="en-US"/>
          </a:p>
          <a:p>
            <a:endParaRPr lang="en-US" sz="1800" b="1">
              <a:solidFill>
                <a:srgbClr val="000066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>
                <a:solidFill>
                  <a:srgbClr val="FFFF00"/>
                </a:solidFill>
              </a:rPr>
              <a:t>Any visible facial hair </a:t>
            </a:r>
            <a:r>
              <a:rPr lang="en-US" sz="1800" b="1">
                <a:solidFill>
                  <a:srgbClr val="000066"/>
                </a:solidFill>
              </a:rPr>
              <a:t>must be   contained within a </a:t>
            </a:r>
            <a:r>
              <a:rPr lang="en-US" sz="1800" b="1" i="1">
                <a:solidFill>
                  <a:srgbClr val="000066"/>
                </a:solidFill>
              </a:rPr>
              <a:t>beard guard</a:t>
            </a:r>
            <a:r>
              <a:rPr lang="en-US" sz="1800" b="1">
                <a:solidFill>
                  <a:srgbClr val="000066"/>
                </a:solidFill>
              </a:rPr>
              <a:t> purchased at student's expense.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IHCE Mission Statement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371600"/>
            <a:ext cx="8610599" cy="4724400"/>
          </a:xfrm>
          <a:noFill/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Berlin Sans FB Demi"/>
              </a:rPr>
              <a:t>The </a:t>
            </a:r>
            <a:r>
              <a:rPr lang="en-US" b="1" u="sng">
                <a:solidFill>
                  <a:schemeClr val="accent6">
                    <a:lumMod val="75000"/>
                  </a:schemeClr>
                </a:solidFill>
                <a:latin typeface="Berlin Sans FB Demi"/>
              </a:rPr>
              <a:t>Institute of Hospitality &amp; Culinary Education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Berlin Sans FB Demi"/>
              </a:rPr>
              <a:t> (IHCE) prepares students for the demands of the fast-paced hospitality and foodservice industry.  </a:t>
            </a:r>
            <a:endParaRPr lang="en-US"/>
          </a:p>
          <a:p>
            <a:pPr marL="0" indent="0" algn="ctr">
              <a:buNone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Berlin Sans FB Demi"/>
              </a:rPr>
              <a:t>We are committed to developing skills, strengthening character, work ethic, and challenging the student’s intellectual and creative curiosity.</a:t>
            </a:r>
            <a:endParaRPr lang="en-US">
              <a:solidFill>
                <a:schemeClr val="accent6">
                  <a:lumMod val="75000"/>
                </a:schemeClr>
              </a:solidFill>
              <a:latin typeface="Berlin Sans FB Dem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Kitchen Protocol </a:t>
            </a:r>
            <a:r>
              <a:rPr lang="en-US" sz="2400">
                <a:solidFill>
                  <a:schemeClr val="tx1"/>
                </a:solidFill>
              </a:rPr>
              <a:t>continued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8610" name="Content Placeholder 4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0386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1800" b="1">
                <a:solidFill>
                  <a:srgbClr val="FFFF66"/>
                </a:solidFill>
              </a:rPr>
              <a:t>Your hair should not touch your collar. </a:t>
            </a:r>
            <a:r>
              <a:rPr lang="en-US" sz="1800" b="1">
                <a:solidFill>
                  <a:schemeClr val="bg1"/>
                </a:solidFill>
              </a:rPr>
              <a:t>Hair must be contained and/or restrained.  Hairnets are worn for hair that cannot be contained within a hat.</a:t>
            </a:r>
            <a:endParaRPr lang="en-US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en-US" sz="1800" b="1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en-US" sz="1800" b="1">
                <a:solidFill>
                  <a:srgbClr val="FFFF66"/>
                </a:solidFill>
              </a:rPr>
              <a:t>No chewing gum, drinking or eating, </a:t>
            </a:r>
            <a:r>
              <a:rPr lang="en-US" sz="1800" b="1" i="1">
                <a:solidFill>
                  <a:srgbClr val="000066"/>
                </a:solidFill>
              </a:rPr>
              <a:t>other than taste-testing, is permitted inside the Kitchen Labs.</a:t>
            </a:r>
          </a:p>
          <a:p>
            <a:endParaRPr lang="en-US" sz="1800" b="1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en-US" sz="1800" b="1">
                <a:solidFill>
                  <a:srgbClr val="FFFF66"/>
                </a:solidFill>
              </a:rPr>
              <a:t>No cell phone usage in the culinary lab kitchens, </a:t>
            </a:r>
            <a:r>
              <a:rPr lang="en-US" sz="1800" b="1">
                <a:solidFill>
                  <a:srgbClr val="0000FF"/>
                </a:solidFill>
              </a:rPr>
              <a:t>as per of Frisco Health Department</a:t>
            </a:r>
          </a:p>
        </p:txBody>
      </p:sp>
      <p:sp>
        <p:nvSpPr>
          <p:cNvPr id="68611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1800" b="1">
                <a:solidFill>
                  <a:srgbClr val="FFFF66"/>
                </a:solidFill>
              </a:rPr>
              <a:t>No food shall leave the Institute for Hospitality &amp; Culinary Arts facility without Instructor approval</a:t>
            </a:r>
            <a:endParaRPr lang="en-US" sz="1800" b="1">
              <a:solidFill>
                <a:srgbClr val="000066"/>
              </a:solidFill>
            </a:endParaRPr>
          </a:p>
          <a:p>
            <a:endParaRPr lang="en-US" sz="1800" b="1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en-US" sz="1800" b="1">
                <a:solidFill>
                  <a:srgbClr val="FFFF00"/>
                </a:solidFill>
              </a:rPr>
              <a:t>No personal effects in the kitchen, book bags, purses, coats etc. </a:t>
            </a:r>
          </a:p>
          <a:p>
            <a:pPr marL="0" indent="0">
              <a:buNone/>
            </a:pPr>
            <a:endParaRPr lang="en-US" sz="1800" b="1">
              <a:solidFill>
                <a:srgbClr val="FFFF66"/>
              </a:solidFill>
            </a:endParaRPr>
          </a:p>
          <a:p>
            <a:pPr marL="0" indent="0">
              <a:buNone/>
            </a:pPr>
            <a:r>
              <a:rPr lang="en-US" sz="1800" b="1">
                <a:solidFill>
                  <a:srgbClr val="000066"/>
                </a:solidFill>
              </a:rPr>
              <a:t>Lockers are provided next to labs. Students need to bring their own locks for their lockers. Lockers must be vacated daily.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Kitchen Protocol </a:t>
            </a:r>
            <a:r>
              <a:rPr lang="en-US" sz="2400">
                <a:solidFill>
                  <a:schemeClr val="tx1"/>
                </a:solidFill>
              </a:rPr>
              <a:t>continued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0658" name="Content Placeholder 4"/>
          <p:cNvSpPr>
            <a:spLocks noGrp="1"/>
          </p:cNvSpPr>
          <p:nvPr>
            <p:ph sz="half" idx="1"/>
          </p:nvPr>
        </p:nvSpPr>
        <p:spPr>
          <a:xfrm>
            <a:off x="146116" y="913795"/>
            <a:ext cx="4727409" cy="5175331"/>
          </a:xfrm>
        </p:spPr>
        <p:txBody>
          <a:bodyPr/>
          <a:lstStyle/>
          <a:p>
            <a:r>
              <a:rPr lang="en-US" sz="1800" b="1">
                <a:solidFill>
                  <a:srgbClr val="000066"/>
                </a:solidFill>
              </a:rPr>
              <a:t>Attendance is extremely important! All classes build off the previous class and prior course skills &amp; knowledge. </a:t>
            </a:r>
          </a:p>
          <a:p>
            <a:endParaRPr lang="en-US" sz="1800" b="1">
              <a:solidFill>
                <a:srgbClr val="000066"/>
              </a:solidFill>
            </a:endParaRPr>
          </a:p>
          <a:p>
            <a:r>
              <a:rPr lang="en-US" sz="1800" b="1">
                <a:solidFill>
                  <a:srgbClr val="FF0000"/>
                </a:solidFill>
              </a:rPr>
              <a:t>Three absences result in a final grade of “F”.</a:t>
            </a:r>
          </a:p>
          <a:p>
            <a:r>
              <a:rPr lang="en-US" sz="1800" b="1">
                <a:solidFill>
                  <a:srgbClr val="FF0000"/>
                </a:solidFill>
              </a:rPr>
              <a:t>Classes cannot be made up!</a:t>
            </a:r>
          </a:p>
          <a:p>
            <a:r>
              <a:rPr lang="en-US" sz="1800" b="1">
                <a:solidFill>
                  <a:srgbClr val="FF0000"/>
                </a:solidFill>
              </a:rPr>
              <a:t>Two late arrivals or departures equal one absence.</a:t>
            </a:r>
          </a:p>
          <a:p>
            <a:endParaRPr lang="en-US" sz="1800" b="1">
              <a:solidFill>
                <a:srgbClr val="FF0000"/>
              </a:solidFill>
            </a:endParaRPr>
          </a:p>
          <a:p>
            <a:r>
              <a:rPr lang="en-US" sz="1800" b="1">
                <a:solidFill>
                  <a:srgbClr val="000066"/>
                </a:solidFill>
                <a:ea typeface="+mn-lt"/>
                <a:cs typeface="+mn-lt"/>
              </a:rPr>
              <a:t>If you are not present for class, you can receive a grade of </a:t>
            </a:r>
            <a:r>
              <a:rPr lang="en-US" sz="1800" b="1">
                <a:solidFill>
                  <a:srgbClr val="FF0000"/>
                </a:solidFill>
                <a:ea typeface="+mn-lt"/>
                <a:cs typeface="+mn-lt"/>
              </a:rPr>
              <a:t>zero</a:t>
            </a:r>
            <a:r>
              <a:rPr lang="en-US" sz="1800" b="1">
                <a:solidFill>
                  <a:srgbClr val="000066"/>
                </a:solidFill>
                <a:ea typeface="+mn-lt"/>
                <a:cs typeface="+mn-lt"/>
              </a:rPr>
              <a:t> for that lab session.  </a:t>
            </a:r>
            <a:r>
              <a:rPr lang="en-US" sz="1800" b="1" i="1">
                <a:solidFill>
                  <a:srgbClr val="000066"/>
                </a:solidFill>
                <a:ea typeface="+mn-lt"/>
                <a:cs typeface="+mn-lt"/>
              </a:rPr>
              <a:t>Partial credit may be granted for pre-lab submissions in CANVAS.</a:t>
            </a:r>
            <a:endParaRPr lang="en-US" sz="1800" b="1" i="1">
              <a:ea typeface="+mn-lt"/>
              <a:cs typeface="+mn-lt"/>
            </a:endParaRPr>
          </a:p>
          <a:p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70659" name="Content Placeholder 5"/>
          <p:cNvSpPr>
            <a:spLocks noGrp="1"/>
          </p:cNvSpPr>
          <p:nvPr>
            <p:ph sz="half" idx="2"/>
          </p:nvPr>
        </p:nvSpPr>
        <p:spPr>
          <a:xfrm>
            <a:off x="4875549" y="914400"/>
            <a:ext cx="4116051" cy="5079274"/>
          </a:xfrm>
        </p:spPr>
        <p:txBody>
          <a:bodyPr/>
          <a:lstStyle/>
          <a:p>
            <a:r>
              <a:rPr lang="en-US" sz="1800" b="1">
                <a:solidFill>
                  <a:schemeClr val="bg1"/>
                </a:solidFill>
              </a:rPr>
              <a:t>Each student is graded daily on the five following categories: 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b="1">
                <a:solidFill>
                  <a:srgbClr val="FFFF00"/>
                </a:solidFill>
                <a:latin typeface="Trebuchet MS"/>
              </a:rPr>
              <a:t>Proper use of tools, knives, and equipment</a:t>
            </a:r>
          </a:p>
          <a:p>
            <a:pPr marL="800100" lvl="1" indent="-342900">
              <a:buAutoNum type="arabicPeriod"/>
            </a:pPr>
            <a:endParaRPr lang="en-US" sz="1800" b="1">
              <a:solidFill>
                <a:srgbClr val="FFFF00"/>
              </a:solidFill>
              <a:latin typeface="Trebuchet MS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800" b="1">
                <a:solidFill>
                  <a:srgbClr val="FFFF00"/>
                </a:solidFill>
                <a:latin typeface="Trebuchet MS"/>
              </a:rPr>
              <a:t>Mise-</a:t>
            </a:r>
            <a:r>
              <a:rPr lang="en-US" sz="1800" b="1" err="1">
                <a:solidFill>
                  <a:srgbClr val="FFFF00"/>
                </a:solidFill>
                <a:latin typeface="Trebuchet MS"/>
              </a:rPr>
              <a:t>en</a:t>
            </a:r>
            <a:r>
              <a:rPr lang="en-US" sz="1800" b="1">
                <a:solidFill>
                  <a:srgbClr val="FFFF00"/>
                </a:solidFill>
                <a:latin typeface="Trebuchet MS"/>
              </a:rPr>
              <a:t>-place / class preparedness</a:t>
            </a:r>
          </a:p>
          <a:p>
            <a:pPr marL="800100" lvl="1" indent="-342900">
              <a:buAutoNum type="arabicPeriod"/>
            </a:pPr>
            <a:endParaRPr lang="en-US" sz="1800" b="1">
              <a:solidFill>
                <a:srgbClr val="FFFF00"/>
              </a:solidFill>
              <a:latin typeface="Trebuchet MS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800" b="1">
                <a:solidFill>
                  <a:srgbClr val="FFFF00"/>
                </a:solidFill>
                <a:latin typeface="Trebuchet MS"/>
              </a:rPr>
              <a:t>Presentation of finished product</a:t>
            </a:r>
          </a:p>
          <a:p>
            <a:pPr marL="800100" lvl="1" indent="-342900">
              <a:buAutoNum type="arabicPeriod"/>
            </a:pPr>
            <a:endParaRPr lang="en-US" sz="1800" b="1">
              <a:solidFill>
                <a:srgbClr val="FFFF00"/>
              </a:solidFill>
              <a:latin typeface="Trebuchet MS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800" b="1">
                <a:solidFill>
                  <a:srgbClr val="FFFF00"/>
                </a:solidFill>
                <a:latin typeface="Trebuchet MS"/>
              </a:rPr>
              <a:t>Sanitation (start to finish)</a:t>
            </a:r>
            <a:endParaRPr lang="en-US" sz="1800" b="1">
              <a:solidFill>
                <a:srgbClr val="FFFF00"/>
              </a:solidFill>
            </a:endParaRPr>
          </a:p>
          <a:p>
            <a:pPr marL="800100" lvl="1" indent="-342900">
              <a:buAutoNum type="arabicPeriod"/>
            </a:pPr>
            <a:endParaRPr lang="en-US" sz="1800" b="1">
              <a:solidFill>
                <a:srgbClr val="FFFF00"/>
              </a:solidFill>
              <a:latin typeface="Trebuchet MS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800" b="1">
                <a:solidFill>
                  <a:srgbClr val="FFFF00"/>
                </a:solidFill>
                <a:latin typeface="Trebuchet MS"/>
              </a:rPr>
              <a:t>Class participation and personal responsibility</a:t>
            </a:r>
          </a:p>
          <a:p>
            <a:pPr lvl="1">
              <a:buFont typeface="Wingdings" pitchFamily="2" charset="2"/>
              <a:buNone/>
            </a:pPr>
            <a:endParaRPr lang="en-US" sz="1400">
              <a:solidFill>
                <a:srgbClr val="000066"/>
              </a:solidFill>
            </a:endParaRPr>
          </a:p>
          <a:p>
            <a:endParaRPr lang="en-US" sz="1800" b="1">
              <a:solidFill>
                <a:srgbClr val="000066"/>
              </a:solidFill>
            </a:endParaRPr>
          </a:p>
          <a:p>
            <a:endParaRPr lang="en-US" sz="1800" b="1"/>
          </a:p>
          <a:p>
            <a:pPr>
              <a:buFont typeface="Wingdings" pitchFamily="2" charset="2"/>
              <a:buNone/>
            </a:pPr>
            <a:endParaRPr lang="en-US" sz="1800" b="1"/>
          </a:p>
          <a:p>
            <a:endParaRPr lang="en-US" sz="1800"/>
          </a:p>
          <a:p>
            <a:pPr>
              <a:buFont typeface="Wingdings" pitchFamily="2" charset="2"/>
              <a:buNone/>
            </a:pPr>
            <a:endParaRPr lang="en-US" sz="1800"/>
          </a:p>
          <a:p>
            <a:endParaRPr lang="en-US" sz="1800"/>
          </a:p>
          <a:p>
            <a:endParaRPr lang="en-US" sz="1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Grade Standards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139045" y="878719"/>
            <a:ext cx="4286054" cy="5083384"/>
          </a:xfrm>
        </p:spPr>
        <p:txBody>
          <a:bodyPr/>
          <a:lstStyle/>
          <a:p>
            <a:pPr>
              <a:defRPr/>
            </a:pPr>
            <a:r>
              <a:rPr lang="en-US" b="1">
                <a:solidFill>
                  <a:schemeClr val="tx2">
                    <a:lumMod val="20000"/>
                    <a:lumOff val="80000"/>
                  </a:schemeClr>
                </a:solidFill>
                <a:latin typeface="Trebuchet MS"/>
              </a:rPr>
              <a:t>CHEF 1305 </a:t>
            </a:r>
            <a:r>
              <a:rPr lang="en-US" sz="2400" b="1">
                <a:solidFill>
                  <a:schemeClr val="tx2">
                    <a:lumMod val="20000"/>
                    <a:lumOff val="80000"/>
                  </a:schemeClr>
                </a:solidFill>
                <a:latin typeface="Trebuchet MS"/>
              </a:rPr>
              <a:t>Sanitation &amp; Safety</a:t>
            </a:r>
            <a:endParaRPr lang="en-US">
              <a:solidFill>
                <a:schemeClr val="tx2">
                  <a:lumMod val="20000"/>
                  <a:lumOff val="80000"/>
                </a:schemeClr>
              </a:solidFill>
              <a:latin typeface="Century Gothic"/>
            </a:endParaRPr>
          </a:p>
          <a:p>
            <a:pPr marL="0" indent="0">
              <a:buNone/>
              <a:defRPr/>
            </a:pPr>
            <a:r>
              <a:rPr lang="en-US" sz="2000">
                <a:solidFill>
                  <a:srgbClr val="000066"/>
                </a:solidFill>
                <a:latin typeface="Trebuchet MS"/>
              </a:rPr>
              <a:t>A </a:t>
            </a:r>
            <a:r>
              <a:rPr lang="en-US" sz="2000">
                <a:solidFill>
                  <a:srgbClr val="FF0000"/>
                </a:solidFill>
                <a:latin typeface="Trebuchet MS"/>
              </a:rPr>
              <a:t>minimum grade of “C” </a:t>
            </a:r>
            <a:r>
              <a:rPr lang="en-US" sz="2000">
                <a:solidFill>
                  <a:srgbClr val="003399"/>
                </a:solidFill>
                <a:latin typeface="Trebuchet MS"/>
              </a:rPr>
              <a:t>to pass course. </a:t>
            </a:r>
            <a:endParaRPr lang="en-US">
              <a:solidFill>
                <a:srgbClr val="FFFFFF"/>
              </a:solidFill>
              <a:latin typeface="Century Gothic"/>
            </a:endParaRPr>
          </a:p>
          <a:p>
            <a:pPr marL="0" indent="0">
              <a:buNone/>
              <a:defRPr/>
            </a:pPr>
            <a:r>
              <a:rPr lang="en-US" sz="1800" b="1" i="1">
                <a:solidFill>
                  <a:srgbClr val="003399"/>
                </a:solidFill>
                <a:latin typeface="Trebuchet MS"/>
              </a:rPr>
              <a:t>Note: A valid </a:t>
            </a:r>
            <a:r>
              <a:rPr lang="en-US" sz="1800" b="1" i="1" err="1">
                <a:solidFill>
                  <a:srgbClr val="003399"/>
                </a:solidFill>
                <a:latin typeface="Trebuchet MS"/>
              </a:rPr>
              <a:t>ServSafe</a:t>
            </a:r>
            <a:r>
              <a:rPr lang="en-US" sz="1800" b="1" i="1">
                <a:solidFill>
                  <a:srgbClr val="003399"/>
                </a:solidFill>
                <a:latin typeface="Trebuchet MS"/>
              </a:rPr>
              <a:t> Food Protection Manager certificate is collected in CHEF1341 and PSTR1310 </a:t>
            </a:r>
          </a:p>
          <a:p>
            <a:pPr lvl="1">
              <a:defRPr/>
            </a:pPr>
            <a:endParaRPr lang="en-US" sz="2000">
              <a:solidFill>
                <a:srgbClr val="FF0000"/>
              </a:solidFill>
              <a:latin typeface="Trebuchet MS"/>
            </a:endParaRPr>
          </a:p>
          <a:p>
            <a:pPr>
              <a:defRPr/>
            </a:pPr>
            <a:r>
              <a:rPr lang="en-US" sz="2400" b="1">
                <a:solidFill>
                  <a:schemeClr val="tx2">
                    <a:lumMod val="20000"/>
                    <a:lumOff val="80000"/>
                  </a:schemeClr>
                </a:solidFill>
                <a:latin typeface="Trebuchet MS"/>
                <a:ea typeface="+mn-lt"/>
                <a:cs typeface="+mn-lt"/>
              </a:rPr>
              <a:t>PSTR1301 Fundamentals of Baking</a:t>
            </a:r>
            <a:endParaRPr lang="en-US" sz="2000">
              <a:solidFill>
                <a:schemeClr val="tx2">
                  <a:lumMod val="20000"/>
                  <a:lumOff val="80000"/>
                </a:schemeClr>
              </a:solidFill>
              <a:latin typeface="Trebuchet MS"/>
              <a:ea typeface="+mn-lt"/>
              <a:cs typeface="+mn-lt"/>
            </a:endParaRPr>
          </a:p>
          <a:p>
            <a:pPr marL="0" indent="0">
              <a:buNone/>
              <a:defRPr/>
            </a:pPr>
            <a:r>
              <a:rPr lang="en-US" sz="2000">
                <a:solidFill>
                  <a:srgbClr val="000066"/>
                </a:solidFill>
                <a:latin typeface="Trebuchet MS"/>
                <a:ea typeface="+mn-lt"/>
                <a:cs typeface="+mn-lt"/>
              </a:rPr>
              <a:t>A </a:t>
            </a:r>
            <a:r>
              <a:rPr lang="en-US" sz="2000">
                <a:solidFill>
                  <a:srgbClr val="FF0000"/>
                </a:solidFill>
                <a:latin typeface="Trebuchet MS"/>
                <a:ea typeface="+mn-lt"/>
                <a:cs typeface="+mn-lt"/>
              </a:rPr>
              <a:t>minimum</a:t>
            </a:r>
            <a:r>
              <a:rPr lang="en-US" sz="2000">
                <a:solidFill>
                  <a:srgbClr val="000066"/>
                </a:solidFill>
                <a:latin typeface="Trebuchet MS"/>
                <a:ea typeface="+mn-lt"/>
                <a:cs typeface="+mn-lt"/>
              </a:rPr>
              <a:t> </a:t>
            </a:r>
            <a:r>
              <a:rPr lang="en-US" sz="2000">
                <a:solidFill>
                  <a:srgbClr val="FF0000"/>
                </a:solidFill>
                <a:latin typeface="Trebuchet MS"/>
                <a:ea typeface="+mn-lt"/>
                <a:cs typeface="+mn-lt"/>
              </a:rPr>
              <a:t>grade of “C” </a:t>
            </a:r>
            <a:r>
              <a:rPr lang="en-US" sz="2000">
                <a:solidFill>
                  <a:srgbClr val="000066"/>
                </a:solidFill>
                <a:latin typeface="Trebuchet MS"/>
                <a:ea typeface="+mn-lt"/>
                <a:cs typeface="+mn-lt"/>
              </a:rPr>
              <a:t>to pass course and move onto next level pastry classes</a:t>
            </a:r>
            <a:endParaRPr lang="en-US" sz="2000">
              <a:latin typeface="Trebuchet MS"/>
            </a:endParaRPr>
          </a:p>
        </p:txBody>
      </p:sp>
      <p:sp>
        <p:nvSpPr>
          <p:cNvPr id="28676" name="Content Placeholder 3"/>
          <p:cNvSpPr>
            <a:spLocks noGrp="1"/>
          </p:cNvSpPr>
          <p:nvPr>
            <p:ph sz="half" idx="2"/>
          </p:nvPr>
        </p:nvSpPr>
        <p:spPr>
          <a:xfrm>
            <a:off x="4577499" y="877479"/>
            <a:ext cx="4180002" cy="5091570"/>
          </a:xfrm>
        </p:spPr>
        <p:txBody>
          <a:bodyPr/>
          <a:lstStyle/>
          <a:p>
            <a:pPr>
              <a:defRPr/>
            </a:pPr>
            <a:r>
              <a:rPr lang="en-US" sz="2400" b="1">
                <a:solidFill>
                  <a:schemeClr val="tx2">
                    <a:lumMod val="20000"/>
                    <a:lumOff val="80000"/>
                  </a:schemeClr>
                </a:solidFill>
                <a:latin typeface="Trebuchet MS"/>
              </a:rPr>
              <a:t>CHEF 1301 Basic Food Preparation</a:t>
            </a:r>
            <a:endParaRPr lang="en-US" sz="2000">
              <a:solidFill>
                <a:schemeClr val="tx2">
                  <a:lumMod val="20000"/>
                  <a:lumOff val="80000"/>
                </a:schemeClr>
              </a:solidFill>
              <a:latin typeface="Trebuchet MS"/>
            </a:endParaRPr>
          </a:p>
          <a:p>
            <a:pPr marL="0" indent="0">
              <a:buNone/>
              <a:defRPr/>
            </a:pPr>
            <a:r>
              <a:rPr lang="en-US" sz="2000">
                <a:solidFill>
                  <a:srgbClr val="000066"/>
                </a:solidFill>
                <a:latin typeface="Trebuchet MS"/>
              </a:rPr>
              <a:t>A </a:t>
            </a:r>
            <a:r>
              <a:rPr lang="en-US" sz="2000">
                <a:solidFill>
                  <a:srgbClr val="FF0000"/>
                </a:solidFill>
                <a:latin typeface="Trebuchet MS"/>
              </a:rPr>
              <a:t>minimum grade of “C” </a:t>
            </a:r>
            <a:r>
              <a:rPr lang="en-US" sz="2000">
                <a:solidFill>
                  <a:srgbClr val="000066"/>
                </a:solidFill>
                <a:latin typeface="Trebuchet MS"/>
              </a:rPr>
              <a:t>to pass course and move onto Chef 2331 and Chef 2302</a:t>
            </a:r>
            <a:endParaRPr lang="en-US" sz="2000">
              <a:latin typeface="Trebuchet MS"/>
            </a:endParaRPr>
          </a:p>
          <a:p>
            <a:pPr lvl="1">
              <a:defRPr/>
            </a:pPr>
            <a:endParaRPr lang="en-US">
              <a:solidFill>
                <a:srgbClr val="000066"/>
              </a:solidFill>
              <a:latin typeface="Trebuchet MS"/>
            </a:endParaRPr>
          </a:p>
          <a:p>
            <a:pPr>
              <a:defRPr/>
            </a:pPr>
            <a:endParaRPr lang="en-US" sz="2400" b="1">
              <a:solidFill>
                <a:schemeClr val="tx2">
                  <a:lumMod val="20000"/>
                  <a:lumOff val="80000"/>
                </a:schemeClr>
              </a:solidFill>
              <a:latin typeface="Trebuchet MS"/>
            </a:endParaRPr>
          </a:p>
          <a:p>
            <a:pPr>
              <a:defRPr/>
            </a:pPr>
            <a:r>
              <a:rPr lang="en-US" sz="2400" b="1">
                <a:solidFill>
                  <a:schemeClr val="tx2">
                    <a:lumMod val="20000"/>
                    <a:lumOff val="80000"/>
                  </a:schemeClr>
                </a:solidFill>
                <a:latin typeface="Trebuchet MS"/>
              </a:rPr>
              <a:t>CHEF 2331 Advanced Food Preparation</a:t>
            </a:r>
            <a:endParaRPr lang="en-US">
              <a:solidFill>
                <a:schemeClr val="tx2">
                  <a:lumMod val="20000"/>
                  <a:lumOff val="80000"/>
                </a:schemeClr>
              </a:solidFill>
              <a:latin typeface="Trebuchet MS"/>
            </a:endParaRPr>
          </a:p>
          <a:p>
            <a:pPr marL="0" indent="0">
              <a:buNone/>
              <a:defRPr/>
            </a:pPr>
            <a:r>
              <a:rPr lang="en-US" sz="2000">
                <a:solidFill>
                  <a:srgbClr val="000066"/>
                </a:solidFill>
                <a:latin typeface="Trebuchet MS"/>
              </a:rPr>
              <a:t>A </a:t>
            </a:r>
            <a:r>
              <a:rPr lang="en-US" sz="2000">
                <a:solidFill>
                  <a:srgbClr val="FF0000"/>
                </a:solidFill>
                <a:latin typeface="Trebuchet MS"/>
              </a:rPr>
              <a:t>minimum</a:t>
            </a:r>
            <a:r>
              <a:rPr lang="en-US" sz="2000">
                <a:solidFill>
                  <a:srgbClr val="000066"/>
                </a:solidFill>
                <a:latin typeface="Trebuchet MS"/>
              </a:rPr>
              <a:t> </a:t>
            </a:r>
            <a:r>
              <a:rPr lang="en-US" sz="2000">
                <a:solidFill>
                  <a:srgbClr val="FF0000"/>
                </a:solidFill>
                <a:latin typeface="Trebuchet MS"/>
              </a:rPr>
              <a:t>grade of "C" </a:t>
            </a:r>
            <a:r>
              <a:rPr lang="en-US" sz="2000">
                <a:solidFill>
                  <a:srgbClr val="000066"/>
                </a:solidFill>
                <a:latin typeface="Trebuchet MS"/>
              </a:rPr>
              <a:t>to pass course and move onto next level Culinary classes.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4"/>
          <p:cNvSpPr>
            <a:spLocks noGrp="1" noChangeArrowheads="1"/>
          </p:cNvSpPr>
          <p:nvPr>
            <p:ph type="title"/>
          </p:nvPr>
        </p:nvSpPr>
        <p:spPr>
          <a:xfrm>
            <a:off x="407505" y="82826"/>
            <a:ext cx="8279295" cy="430262"/>
          </a:xfrm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</a:rPr>
              <a:t>Suggested Degree Course Sequence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152963"/>
              </p:ext>
            </p:extLst>
          </p:nvPr>
        </p:nvGraphicFramePr>
        <p:xfrm>
          <a:off x="553824" y="636309"/>
          <a:ext cx="8241626" cy="5366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4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6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1294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1" u="sng">
                          <a:solidFill>
                            <a:srgbClr val="006600"/>
                          </a:solidFill>
                        </a:rPr>
                        <a:t>Level 1 Culinary Certificate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006600"/>
                          </a:solidFill>
                        </a:rPr>
                        <a:t>Classes in blue are suggested to be included in your first semester as a full-time student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9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>
                          <a:solidFill>
                            <a:srgbClr val="0000FF"/>
                          </a:solidFill>
                        </a:rPr>
                        <a:t>CHEF 1305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>
                          <a:solidFill>
                            <a:srgbClr val="0000FF"/>
                          </a:solidFill>
                        </a:rPr>
                        <a:t>Safety &amp; Sanitation, 8-week Express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95380"/>
                  </a:ext>
                </a:extLst>
              </a:tr>
              <a:tr h="546543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00FF"/>
                          </a:solidFill>
                        </a:rPr>
                        <a:t>CHEF 1301</a:t>
                      </a:r>
                      <a:endParaRPr lang="en-US" sz="18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00FF"/>
                          </a:solidFill>
                        </a:rPr>
                        <a:t>Basic Food Preparation, 8-week Express</a:t>
                      </a:r>
                      <a:endParaRPr lang="en-US" sz="18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9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>
                          <a:solidFill>
                            <a:srgbClr val="0000FF"/>
                          </a:solidFill>
                        </a:rPr>
                        <a:t>CHEF 2331</a:t>
                      </a:r>
                      <a:endParaRPr lang="en-US" sz="18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>
                          <a:solidFill>
                            <a:srgbClr val="0000FF"/>
                          </a:solidFill>
                        </a:rPr>
                        <a:t>Advanced Food Preparation, 8-week Express</a:t>
                      </a:r>
                      <a:endParaRPr lang="en-US" sz="18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505222"/>
                  </a:ext>
                </a:extLst>
              </a:tr>
              <a:tr h="54654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FF"/>
                          </a:solidFill>
                          <a:latin typeface="Century Gothic"/>
                        </a:rPr>
                        <a:t>IFWA 1310</a:t>
                      </a:r>
                      <a:endParaRPr 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FF"/>
                          </a:solidFill>
                          <a:latin typeface="Century Gothic"/>
                        </a:rPr>
                        <a:t>Nutrition and Menu Planning, 16-week</a:t>
                      </a:r>
                      <a:endParaRPr lang="en-US" sz="18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54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</a:rPr>
                        <a:t>PSTR 1301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</a:rPr>
                        <a:t>Fundamentals of Baking, 8-week Express</a:t>
                      </a:r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107608"/>
                  </a:ext>
                </a:extLst>
              </a:tr>
              <a:tr h="5589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</a:rPr>
                        <a:t>CHEF 2302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</a:rPr>
                        <a:t>Saucier, 8-week Express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004784"/>
                  </a:ext>
                </a:extLst>
              </a:tr>
              <a:tr h="54654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</a:rPr>
                        <a:t>CHEF 1341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</a:rPr>
                        <a:t>American Regional Cuisine, 8-week Express</a:t>
                      </a:r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170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CHEF 1310</a:t>
                      </a:r>
                      <a:endParaRPr lang="en-US" sz="18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Garde Manger, 8-week Express </a:t>
                      </a:r>
                      <a:r>
                        <a:rPr lang="en-US" sz="1400" b="1">
                          <a:solidFill>
                            <a:srgbClr val="FF0000"/>
                          </a:solidFill>
                        </a:rPr>
                        <a:t>(Level 1 Cert. Capstone)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8196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4"/>
          <p:cNvSpPr>
            <a:spLocks noGrp="1" noChangeArrowheads="1"/>
          </p:cNvSpPr>
          <p:nvPr>
            <p:ph type="title"/>
          </p:nvPr>
        </p:nvSpPr>
        <p:spPr>
          <a:xfrm>
            <a:off x="407505" y="82826"/>
            <a:ext cx="8279295" cy="430262"/>
          </a:xfrm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</a:rPr>
              <a:t>Suggested Degree Course Sequence</a:t>
            </a:r>
          </a:p>
        </p:txBody>
      </p:sp>
      <p:sp>
        <p:nvSpPr>
          <p:cNvPr id="74756" name="Text Box 7"/>
          <p:cNvSpPr txBox="1">
            <a:spLocks noChangeArrowheads="1"/>
          </p:cNvSpPr>
          <p:nvPr/>
        </p:nvSpPr>
        <p:spPr bwMode="auto">
          <a:xfrm>
            <a:off x="157370" y="6223622"/>
            <a:ext cx="5634053" cy="5847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t">
            <a:spAutoFit/>
          </a:bodyPr>
          <a:lstStyle/>
          <a:p>
            <a:r>
              <a:rPr lang="en-US" sz="1600" u="sng">
                <a:latin typeface="Arial"/>
              </a:rPr>
              <a:t>Note:</a:t>
            </a:r>
            <a:r>
              <a:rPr lang="en-US" sz="1600">
                <a:latin typeface="Arial"/>
              </a:rPr>
              <a:t> Does not include AAS General Education (Gen. Ed.)</a:t>
            </a:r>
            <a:endParaRPr lang="en-US" sz="1600"/>
          </a:p>
          <a:p>
            <a:r>
              <a:rPr lang="en-US" sz="1600">
                <a:latin typeface="Arial"/>
              </a:rPr>
              <a:t>Core classes.  Gen. Ed. classes are scheduled as needed.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281403"/>
              </p:ext>
            </p:extLst>
          </p:nvPr>
        </p:nvGraphicFramePr>
        <p:xfrm>
          <a:off x="553824" y="494907"/>
          <a:ext cx="8241626" cy="5503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4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6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5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>
                          <a:solidFill>
                            <a:srgbClr val="006600"/>
                          </a:solidFill>
                        </a:rPr>
                        <a:t>AAS Culinary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6600"/>
                          </a:solidFill>
                        </a:rPr>
                        <a:t>Classes in Blue Suggested in First Semester as Full Time Student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4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</a:rPr>
                        <a:t>CHEF 1305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</a:rPr>
                        <a:t>Safety &amp; Sanitation, 8 week Express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95380"/>
                  </a:ext>
                </a:extLst>
              </a:tr>
              <a:tr h="360464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rgbClr val="0000FF"/>
                          </a:solidFill>
                        </a:rPr>
                        <a:t>CHEF 1301</a:t>
                      </a:r>
                      <a:endParaRPr lang="en-US" sz="16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rgbClr val="0000FF"/>
                          </a:solidFill>
                        </a:rPr>
                        <a:t>Basic Food Preparation, 8 week Express</a:t>
                      </a:r>
                      <a:endParaRPr lang="en-US" sz="16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4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</a:rPr>
                        <a:t>HAMG 1321</a:t>
                      </a:r>
                      <a:endParaRPr lang="en-US" sz="16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</a:rPr>
                        <a:t>Introduction to Hospitality, 8 week Express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4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</a:rPr>
                        <a:t>CHEF 2331</a:t>
                      </a:r>
                      <a:endParaRPr lang="en-US" sz="16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</a:rPr>
                        <a:t>Advanced Food Preparation, 8 week Express</a:t>
                      </a:r>
                      <a:endParaRPr 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505222"/>
                  </a:ext>
                </a:extLst>
              </a:tr>
              <a:tr h="3604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FF"/>
                          </a:solidFill>
                          <a:latin typeface="Century Gothic"/>
                        </a:rPr>
                        <a:t>IFWA 1310</a:t>
                      </a:r>
                      <a:endParaRPr 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FF"/>
                          </a:solidFill>
                          <a:latin typeface="Century Gothic"/>
                        </a:rPr>
                        <a:t>Nutrition and Menu Planning, 16 week</a:t>
                      </a:r>
                      <a:endParaRPr lang="en-US" i="0" u="none" strike="noStrike" noProof="0">
                        <a:solidFill>
                          <a:srgbClr val="0000FF"/>
                        </a:solidFill>
                        <a:latin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4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</a:rPr>
                        <a:t>CHEF 2302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</a:rPr>
                        <a:t>Saucier, 8 week Express (concurrent or after CHEF2331)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529423"/>
                  </a:ext>
                </a:extLst>
              </a:tr>
              <a:tr h="3604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PSTR1301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Fundamental of Baking, 8 week Express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107608"/>
                  </a:ext>
                </a:extLst>
              </a:tr>
              <a:tr h="3604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CHEF 1341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American Regional Cuisine, 8 week Express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4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RSTO 1325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Purchasing, 16 week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32824"/>
                  </a:ext>
                </a:extLst>
              </a:tr>
              <a:tr h="360464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CHEF 1310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Garde Manger, 8 week Express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49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CHEF 1345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International Cuisine, 8 week Express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781818"/>
                  </a:ext>
                </a:extLst>
              </a:tr>
              <a:tr h="360464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HAMG 1324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Hospitality Human Resources, 16 week</a:t>
                      </a:r>
                      <a:endParaRPr lang="en-US" sz="1600" b="1" err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464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CHEF 2380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Culinary Co-op, 16 week</a:t>
                      </a:r>
                      <a:endParaRPr lang="en-US" sz="1600" b="1" err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0464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CHEF 1314/RSTO 1304 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(AAS </a:t>
                      </a:r>
                      <a:r>
                        <a:rPr lang="en-US" sz="1400" b="1" i="1">
                          <a:solidFill>
                            <a:schemeClr val="bg1"/>
                          </a:solidFill>
                        </a:rPr>
                        <a:t>Capstone</a:t>
                      </a:r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)</a:t>
                      </a: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 A La Carte/Dining Room Service, 16 week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9725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4"/>
          <p:cNvSpPr>
            <a:spLocks noGrp="1" noChangeArrowheads="1"/>
          </p:cNvSpPr>
          <p:nvPr>
            <p:ph type="title"/>
          </p:nvPr>
        </p:nvSpPr>
        <p:spPr>
          <a:xfrm>
            <a:off x="571500" y="-208756"/>
            <a:ext cx="8229600" cy="1143000"/>
          </a:xfrm>
        </p:spPr>
        <p:txBody>
          <a:bodyPr/>
          <a:lstStyle/>
          <a:p>
            <a:r>
              <a:rPr lang="en-US" sz="3200">
                <a:solidFill>
                  <a:schemeClr val="tx1"/>
                </a:solidFill>
              </a:rPr>
              <a:t>Suggested Degree Course Sequence</a:t>
            </a:r>
          </a:p>
        </p:txBody>
      </p:sp>
      <p:sp>
        <p:nvSpPr>
          <p:cNvPr id="74756" name="Text Box 7"/>
          <p:cNvSpPr txBox="1">
            <a:spLocks noChangeArrowheads="1"/>
          </p:cNvSpPr>
          <p:nvPr/>
        </p:nvSpPr>
        <p:spPr bwMode="auto">
          <a:xfrm>
            <a:off x="509411" y="6278611"/>
            <a:ext cx="5764696" cy="52322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t">
            <a:spAutoFit/>
          </a:bodyPr>
          <a:lstStyle/>
          <a:p>
            <a:r>
              <a:rPr lang="en-US" sz="1400" u="sng">
                <a:latin typeface="Arial"/>
              </a:rPr>
              <a:t>Note:</a:t>
            </a:r>
            <a:r>
              <a:rPr lang="en-US" sz="1400">
                <a:latin typeface="Arial"/>
              </a:rPr>
              <a:t> Does not include AAS General Education (Gen. Ed)</a:t>
            </a:r>
          </a:p>
          <a:p>
            <a:r>
              <a:rPr lang="en-US" sz="1400">
                <a:latin typeface="Arial"/>
              </a:rPr>
              <a:t>Core classes.  Gen. Ed. classes may be scheduled as needed.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43908"/>
              </p:ext>
            </p:extLst>
          </p:nvPr>
        </p:nvGraphicFramePr>
        <p:xfrm>
          <a:off x="488314" y="704706"/>
          <a:ext cx="8328454" cy="4867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1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7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8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1" u="sng">
                          <a:solidFill>
                            <a:srgbClr val="006600"/>
                          </a:solidFill>
                        </a:rPr>
                        <a:t>Cert. 1 Pastry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rgbClr val="006600"/>
                          </a:solidFill>
                        </a:rPr>
                        <a:t>Classes in Blue Suggested in First Semester as Full Time Student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89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  <a:latin typeface="+mn-lt"/>
                        </a:rPr>
                        <a:t>CHEF 1305</a:t>
                      </a:r>
                      <a:endParaRPr lang="en-US" sz="160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  <a:latin typeface="+mn-lt"/>
                        </a:rPr>
                        <a:t>Safety and Sanitation, 8-week express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965695"/>
                  </a:ext>
                </a:extLst>
              </a:tr>
              <a:tr h="52989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  <a:latin typeface="+mn-lt"/>
                        </a:rPr>
                        <a:t>PSTR 1301</a:t>
                      </a:r>
                      <a:endParaRPr lang="en-US" sz="160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  <a:latin typeface="+mn-lt"/>
                        </a:rPr>
                        <a:t>Fundamentals of Baking, 8-week express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89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1" i="0">
                          <a:solidFill>
                            <a:srgbClr val="0000FF"/>
                          </a:solidFill>
                          <a:latin typeface="+mn-lt"/>
                        </a:rPr>
                        <a:t>PSTR 2301</a:t>
                      </a:r>
                      <a:endParaRPr 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  <a:latin typeface="+mn-lt"/>
                        </a:rPr>
                        <a:t>Chocolates &amp; Confections, 8-week express</a:t>
                      </a:r>
                      <a:endParaRPr 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89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  <a:latin typeface="+mn-lt"/>
                        </a:rPr>
                        <a:t>CHEF 1301</a:t>
                      </a:r>
                      <a:endParaRPr lang="en-US" sz="160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  <a:latin typeface="+mn-lt"/>
                        </a:rPr>
                        <a:t>Basic Food Preparation, 8-week express</a:t>
                      </a:r>
                      <a:endParaRPr lang="en-US" sz="160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891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IFWA 1310</a:t>
                      </a:r>
                      <a:endParaRPr lang="en-US" sz="16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Nutrition and Menu Planning, 16-week</a:t>
                      </a:r>
                      <a:endParaRPr lang="en-US" sz="16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9891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PSTR 1305</a:t>
                      </a:r>
                      <a:endParaRPr lang="en-US" sz="16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Breads &amp; Rolls, 8-week express</a:t>
                      </a:r>
                      <a:endParaRPr lang="en-US" sz="16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9891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PSTR 1306</a:t>
                      </a:r>
                      <a:endParaRPr lang="en-US" sz="16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Cake</a:t>
                      </a:r>
                      <a:r>
                        <a:rPr lang="en-US" sz="1600" b="1" baseline="0">
                          <a:solidFill>
                            <a:schemeClr val="bg1"/>
                          </a:solidFill>
                          <a:latin typeface="+mn-lt"/>
                        </a:rPr>
                        <a:t> I, 8-week express</a:t>
                      </a:r>
                      <a:endParaRPr lang="en-US" sz="16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9891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PSTR 1310</a:t>
                      </a:r>
                      <a:endParaRPr lang="en-US" sz="16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Pies, Tarts, &amp; Teacakes, 8-week express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4"/>
          <p:cNvSpPr>
            <a:spLocks noGrp="1" noChangeArrowheads="1"/>
          </p:cNvSpPr>
          <p:nvPr>
            <p:ph type="title"/>
          </p:nvPr>
        </p:nvSpPr>
        <p:spPr>
          <a:xfrm>
            <a:off x="571500" y="-208756"/>
            <a:ext cx="8229600" cy="1143000"/>
          </a:xfrm>
        </p:spPr>
        <p:txBody>
          <a:bodyPr/>
          <a:lstStyle/>
          <a:p>
            <a:r>
              <a:rPr lang="en-US" sz="3200">
                <a:solidFill>
                  <a:schemeClr val="tx1"/>
                </a:solidFill>
              </a:rPr>
              <a:t>Suggested Degree Course Sequence</a:t>
            </a:r>
          </a:p>
        </p:txBody>
      </p:sp>
      <p:sp>
        <p:nvSpPr>
          <p:cNvPr id="74756" name="Text Box 7"/>
          <p:cNvSpPr txBox="1">
            <a:spLocks noChangeArrowheads="1"/>
          </p:cNvSpPr>
          <p:nvPr/>
        </p:nvSpPr>
        <p:spPr bwMode="auto">
          <a:xfrm>
            <a:off x="509411" y="6278611"/>
            <a:ext cx="5764696" cy="52322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t">
            <a:spAutoFit/>
          </a:bodyPr>
          <a:lstStyle/>
          <a:p>
            <a:r>
              <a:rPr lang="en-US" sz="1400" u="sng">
                <a:latin typeface="Arial"/>
              </a:rPr>
              <a:t>Note:</a:t>
            </a:r>
            <a:r>
              <a:rPr lang="en-US" sz="1400">
                <a:latin typeface="Arial"/>
              </a:rPr>
              <a:t> Does not include AAS General Education (Gen. Ed)</a:t>
            </a:r>
          </a:p>
          <a:p>
            <a:r>
              <a:rPr lang="en-US" sz="1400">
                <a:latin typeface="Arial"/>
              </a:rPr>
              <a:t>Core classes.  Gen. Ed. classes may be scheduled as needed.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755187"/>
              </p:ext>
            </p:extLst>
          </p:nvPr>
        </p:nvGraphicFramePr>
        <p:xfrm>
          <a:off x="259237" y="707010"/>
          <a:ext cx="8677891" cy="5431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8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4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>
                          <a:solidFill>
                            <a:srgbClr val="006600"/>
                          </a:solidFill>
                        </a:rPr>
                        <a:t>AAS Pastry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6600"/>
                          </a:solidFill>
                          <a:latin typeface="Century Gothic"/>
                        </a:rPr>
                        <a:t>Classes in Blue Suggested in First Semester as Full Time Student</a:t>
                      </a:r>
                      <a:endParaRPr lang="en-US" sz="1600" b="1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60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  <a:latin typeface="+mn-lt"/>
                        </a:rPr>
                        <a:t>PSTR 1301</a:t>
                      </a:r>
                      <a:endParaRPr lang="en-US" sz="160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  <a:latin typeface="+mn-lt"/>
                        </a:rPr>
                        <a:t>Fundamentals of Baking, 8 week express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408837"/>
                  </a:ext>
                </a:extLst>
              </a:tr>
              <a:tr h="32360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  <a:latin typeface="+mn-lt"/>
                        </a:rPr>
                        <a:t>CHEF 1305</a:t>
                      </a:r>
                      <a:endParaRPr lang="en-US" sz="160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  <a:latin typeface="+mn-lt"/>
                        </a:rPr>
                        <a:t>Safety and Sanitation, 8 week express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391483"/>
                  </a:ext>
                </a:extLst>
              </a:tr>
              <a:tr h="323606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rgbClr val="0000FF"/>
                          </a:solidFill>
                          <a:latin typeface="+mn-lt"/>
                        </a:rPr>
                        <a:t>CHEF 1301</a:t>
                      </a:r>
                      <a:endParaRPr lang="en-US" sz="160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rgbClr val="0000FF"/>
                          </a:solidFill>
                          <a:latin typeface="+mn-lt"/>
                        </a:rPr>
                        <a:t>Basic Food Preparation, 8 week express</a:t>
                      </a:r>
                      <a:endParaRPr lang="en-US" sz="160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606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rgbClr val="0000FF"/>
                          </a:solidFill>
                          <a:latin typeface="+mn-lt"/>
                        </a:rPr>
                        <a:t>HAMG 1321</a:t>
                      </a:r>
                      <a:endParaRPr lang="en-US" sz="160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  <a:latin typeface="+mn-lt"/>
                        </a:rPr>
                        <a:t>Introduction to Hospitality, 8 week express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60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1" i="0">
                          <a:solidFill>
                            <a:srgbClr val="0000FF"/>
                          </a:solidFill>
                          <a:latin typeface="+mn-lt"/>
                        </a:rPr>
                        <a:t>PSTR 2301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  <a:latin typeface="+mn-lt"/>
                        </a:rPr>
                        <a:t>Chocolates &amp; Confections, 8 week express</a:t>
                      </a:r>
                      <a:endParaRPr lang="en-US" sz="16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60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HAMG 1324</a:t>
                      </a:r>
                      <a:endParaRPr lang="en-US" sz="16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Hospitality Human Resources, 16 week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025853"/>
                  </a:ext>
                </a:extLst>
              </a:tr>
              <a:tr h="323606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IFWA 1310</a:t>
                      </a:r>
                      <a:endParaRPr lang="en-US" sz="16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Nutrition and Menu Planning, 16 week</a:t>
                      </a:r>
                      <a:endParaRPr lang="en-US" sz="16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606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PSTR 1305</a:t>
                      </a:r>
                      <a:endParaRPr lang="en-US" sz="16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Breads &amp; Rolls, 8 week express</a:t>
                      </a:r>
                      <a:endParaRPr lang="en-US" sz="16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721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RSTO 1325</a:t>
                      </a:r>
                      <a:endParaRPr lang="en-US" sz="16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Purchasing, 16 week</a:t>
                      </a:r>
                      <a:endParaRPr lang="en-US" sz="16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606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PSTR 1306</a:t>
                      </a:r>
                      <a:endParaRPr lang="en-US" sz="16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Cake</a:t>
                      </a:r>
                      <a:r>
                        <a:rPr lang="en-US" sz="1600" b="1" baseline="0">
                          <a:solidFill>
                            <a:schemeClr val="bg1"/>
                          </a:solidFill>
                          <a:latin typeface="+mn-lt"/>
                        </a:rPr>
                        <a:t> I, 8 week express</a:t>
                      </a:r>
                      <a:endParaRPr lang="en-US" sz="16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606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PSTR 1310</a:t>
                      </a:r>
                      <a:endParaRPr lang="en-US" sz="16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Pies, Tarts, &amp; Teacakes, 8 week express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3606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PSTR 2307</a:t>
                      </a:r>
                      <a:endParaRPr lang="en-US" sz="16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Cake</a:t>
                      </a:r>
                      <a:r>
                        <a:rPr lang="en-US" sz="1600" b="1" baseline="0">
                          <a:solidFill>
                            <a:schemeClr val="bg1"/>
                          </a:solidFill>
                          <a:latin typeface="+mn-lt"/>
                        </a:rPr>
                        <a:t> Decorating II, 8 week express</a:t>
                      </a:r>
                      <a:endParaRPr lang="en-US" sz="16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3606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PSTR 2380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CO-OP, 16 week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360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PSTR 1312</a:t>
                      </a:r>
                      <a:endParaRPr lang="en-US" sz="1600" b="1" i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Laminated Dough, Pate a Choux, and Donuts, 8 week Express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36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PSTR 2331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1">
                          <a:solidFill>
                            <a:schemeClr val="bg1"/>
                          </a:solidFill>
                          <a:latin typeface="+mn-lt"/>
                        </a:rPr>
                        <a:t>(Capstone) </a:t>
                      </a:r>
                      <a:r>
                        <a:rPr lang="en-US" sz="1600" b="1" i="0">
                          <a:solidFill>
                            <a:schemeClr val="bg1"/>
                          </a:solidFill>
                          <a:latin typeface="+mn-lt"/>
                        </a:rPr>
                        <a:t>Advanced Pastry, 8 week express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1620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76200"/>
            <a:ext cx="44196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solidFill>
                  <a:schemeClr val="tx2">
                    <a:lumMod val="20000"/>
                    <a:lumOff val="80000"/>
                  </a:schemeClr>
                </a:solidFill>
              </a:rPr>
              <a:t>Communications</a:t>
            </a:r>
          </a:p>
        </p:txBody>
      </p:sp>
      <p:sp>
        <p:nvSpPr>
          <p:cNvPr id="76802" name="Rectangle 6"/>
          <p:cNvSpPr>
            <a:spLocks noChangeArrowheads="1"/>
          </p:cNvSpPr>
          <p:nvPr/>
        </p:nvSpPr>
        <p:spPr bwMode="auto">
          <a:xfrm>
            <a:off x="419100" y="1219202"/>
            <a:ext cx="8749966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3200" b="1" err="1">
                <a:solidFill>
                  <a:srgbClr val="000099"/>
                </a:solidFill>
              </a:rPr>
              <a:t>CougarWeb</a:t>
            </a:r>
            <a:endParaRPr lang="en-US" sz="3200" b="1">
              <a:solidFill>
                <a:srgbClr val="000099"/>
              </a:solidFill>
            </a:endParaRP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3200" b="1" err="1">
                <a:solidFill>
                  <a:srgbClr val="000099"/>
                </a:solidFill>
              </a:rPr>
              <a:t>CougarMail</a:t>
            </a:r>
            <a:endParaRPr lang="en-US" sz="3200" b="1">
              <a:solidFill>
                <a:srgbClr val="000099"/>
              </a:solidFill>
            </a:endParaRP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endParaRPr lang="en-US" b="1">
              <a:solidFill>
                <a:srgbClr val="000099"/>
              </a:solidFill>
              <a:latin typeface="Arial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b="1">
                <a:solidFill>
                  <a:srgbClr val="000099"/>
                </a:solidFill>
                <a:latin typeface="Arial"/>
              </a:rPr>
              <a:t>Facebook: </a:t>
            </a:r>
            <a:r>
              <a:rPr lang="en-US">
                <a:latin typeface="Arial"/>
                <a:cs typeface="Arial"/>
                <a:hlinkClick r:id="rId3"/>
              </a:rPr>
              <a:t>https://www.facebook.com/collincollegepastry/</a:t>
            </a:r>
            <a:r>
              <a:rPr lang="en-US" b="1">
                <a:solidFill>
                  <a:srgbClr val="000099"/>
                </a:solidFill>
                <a:latin typeface="Arial"/>
              </a:rPr>
              <a:t>   </a:t>
            </a:r>
            <a:r>
              <a:rPr lang="en-US" sz="3200" b="1">
                <a:solidFill>
                  <a:srgbClr val="000099"/>
                </a:solidFill>
                <a:latin typeface="Arial"/>
              </a:rPr>
              <a:t> 	</a:t>
            </a:r>
            <a:r>
              <a:rPr lang="en-US" b="1">
                <a:solidFill>
                  <a:srgbClr val="FFFF66"/>
                </a:solidFill>
                <a:latin typeface="Arial"/>
              </a:rPr>
              <a:t> </a:t>
            </a:r>
            <a:endParaRPr lang="en-US" b="1">
              <a:solidFill>
                <a:srgbClr val="000099"/>
              </a:solidFill>
            </a:endParaRPr>
          </a:p>
          <a:p>
            <a:pPr marL="457200" indent="-457200" eaLnBrk="0" hangingPunct="0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3200" b="1">
                <a:solidFill>
                  <a:srgbClr val="000099"/>
                </a:solidFill>
                <a:latin typeface="Arial"/>
              </a:rPr>
              <a:t>Instagram: </a:t>
            </a:r>
            <a:r>
              <a:rPr lang="en-US" b="1">
                <a:solidFill>
                  <a:srgbClr val="FFFF66"/>
                </a:solidFill>
                <a:latin typeface="Arial"/>
              </a:rPr>
              <a:t>https://www.instagram.com/collincollegepastry/</a:t>
            </a:r>
            <a:endParaRPr lang="en-US" sz="3200" b="1">
              <a:solidFill>
                <a:srgbClr val="FFFF66"/>
              </a:solidFill>
              <a:latin typeface="Arial"/>
            </a:endParaRPr>
          </a:p>
        </p:txBody>
      </p:sp>
      <p:sp>
        <p:nvSpPr>
          <p:cNvPr id="76805" name="Rectangle -10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76806" name="Picture -1019" descr="spac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7" name="Picture -1015" descr="spac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8" name="Picture -1011" descr="spac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9" name="Rectangle -1010"/>
          <p:cNvSpPr>
            <a:spLocks noChangeArrowheads="1"/>
          </p:cNvSpPr>
          <p:nvPr/>
        </p:nvSpPr>
        <p:spPr bwMode="auto">
          <a:xfrm>
            <a:off x="0" y="0"/>
            <a:ext cx="45783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br>
              <a:rPr lang="en-US"/>
            </a:br>
            <a:endParaRPr lang="en-US"/>
          </a:p>
        </p:txBody>
      </p:sp>
      <p:pic>
        <p:nvPicPr>
          <p:cNvPr id="76810" name="Picture -992" descr="spac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1" name="Picture -987" descr="spac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2" name="Picture -983" descr="spac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3" name="Picture -979" descr="spac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4" name="Picture -976" descr="spac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5" name="Picture -972" descr="spac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6" name="Picture -970" descr="spac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0970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7" name="Picture -968" descr="spac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3820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8" name="Picture -966" descr="spac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0967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9" name="Picture -964" descr="spac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953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20" name="Picture -962" descr="spac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26707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21" name="Rectangle -881">
            <a:hlinkClick r:id="rId5"/>
          </p:cNvPr>
          <p:cNvSpPr>
            <a:spLocks noChangeArrowheads="1"/>
          </p:cNvSpPr>
          <p:nvPr/>
        </p:nvSpPr>
        <p:spPr bwMode="auto">
          <a:xfrm>
            <a:off x="1228725" y="2962275"/>
            <a:ext cx="1352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6822" name="Control -1007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6823" name="Control -1004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6824" name="Control -1003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16525" t="16859" r="67116" b="20220"/>
          <a:stretch/>
        </p:blipFill>
        <p:spPr>
          <a:xfrm>
            <a:off x="3771900" y="1219200"/>
            <a:ext cx="1143000" cy="17584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3652" t="19505" r="3831" b="18828"/>
          <a:stretch/>
        </p:blipFill>
        <p:spPr>
          <a:xfrm>
            <a:off x="5030234" y="1219200"/>
            <a:ext cx="3580366" cy="1743073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52600" y="76200"/>
            <a:ext cx="5638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laska Extra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laska Extra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laska Extra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laska Extrabold" pitchFamily="34" charset="0"/>
              </a:defRPr>
            </a:lvl9pPr>
          </a:lstStyle>
          <a:p>
            <a:pPr eaLnBrk="1" hangingPunct="1">
              <a:defRPr/>
            </a:pPr>
            <a:r>
              <a:rPr lang="en-US" kern="0">
                <a:solidFill>
                  <a:schemeClr val="tx2">
                    <a:lumMod val="20000"/>
                    <a:lumOff val="80000"/>
                  </a:schemeClr>
                </a:solidFill>
              </a:rPr>
              <a:t>Culinary/Pastry Student Organization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80556" y="1260170"/>
            <a:ext cx="7766934" cy="439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3F8ACA"/>
              </a:buClr>
              <a:buFont typeface="Wingdings" pitchFamily="2" charset="2"/>
              <a:buChar char="§"/>
            </a:pPr>
            <a:endParaRPr lang="en-US" sz="2400" i="1" kern="0">
              <a:solidFill>
                <a:srgbClr val="000066"/>
              </a:solidFill>
              <a:latin typeface="Brush Script MT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800" i="1" kern="0">
                <a:solidFill>
                  <a:srgbClr val="0000FF"/>
                </a:solidFill>
                <a:latin typeface="Brush Script MT"/>
              </a:rPr>
              <a:t>"The Culinary Club"</a:t>
            </a:r>
            <a:r>
              <a:rPr lang="en-US" sz="2400" i="1" kern="0">
                <a:solidFill>
                  <a:srgbClr val="0000FF"/>
                </a:solidFill>
                <a:latin typeface="Brush Script MT"/>
              </a:rPr>
              <a:t> </a:t>
            </a:r>
            <a:r>
              <a:rPr lang="en-US" sz="2400" b="1" kern="0">
                <a:solidFill>
                  <a:srgbClr val="0000FF"/>
                </a:solidFill>
                <a:latin typeface="Century Gothic"/>
              </a:rPr>
              <a:t>:a Student</a:t>
            </a:r>
            <a:r>
              <a:rPr lang="en-US" sz="2400" b="1" kern="0">
                <a:solidFill>
                  <a:srgbClr val="0000FF"/>
                </a:solidFill>
              </a:rPr>
              <a:t> run organization</a:t>
            </a:r>
            <a:endParaRPr lang="en-US" sz="2400">
              <a:solidFill>
                <a:srgbClr val="0000FF"/>
              </a:solidFill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3F8ACA"/>
              </a:buClr>
              <a:buFont typeface="Wingdings" pitchFamily="2" charset="2"/>
              <a:buChar char="§"/>
            </a:pPr>
            <a:endParaRPr lang="en-US" sz="2200" b="1" kern="0">
              <a:solidFill>
                <a:srgbClr val="000066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200" b="1" kern="0">
                <a:solidFill>
                  <a:srgbClr val="000066"/>
                </a:solidFill>
              </a:rPr>
              <a:t>Enrich your college experience!!!</a:t>
            </a: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3F8ACA"/>
              </a:buClr>
              <a:buFont typeface="Wingdings" pitchFamily="2" charset="2"/>
              <a:buChar char="§"/>
            </a:pPr>
            <a:endParaRPr lang="en-US" sz="2200" b="1" kern="0">
              <a:solidFill>
                <a:srgbClr val="000066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200" b="1" kern="0">
                <a:solidFill>
                  <a:srgbClr val="000066"/>
                </a:solidFill>
              </a:rPr>
              <a:t>Get involved - become an officer or member</a:t>
            </a: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3F8ACA"/>
              </a:buClr>
              <a:buFont typeface="Wingdings" pitchFamily="2" charset="2"/>
              <a:buChar char="§"/>
            </a:pPr>
            <a:endParaRPr lang="en-US" sz="2200" b="1" kern="0">
              <a:solidFill>
                <a:srgbClr val="000066"/>
              </a:solidFill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200" b="1" kern="0">
                <a:solidFill>
                  <a:srgbClr val="000066"/>
                </a:solidFill>
              </a:rPr>
              <a:t>The students drive the activities with funds requested from Collin College</a:t>
            </a: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3F8ACA"/>
              </a:buClr>
              <a:buFont typeface="Wingdings" pitchFamily="2" charset="2"/>
              <a:buChar char="§"/>
            </a:pPr>
            <a:endParaRPr lang="en-US" sz="2200" b="1" kern="0">
              <a:solidFill>
                <a:srgbClr val="000066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200" b="1" kern="0">
                <a:solidFill>
                  <a:srgbClr val="000066"/>
                </a:solidFill>
              </a:rPr>
              <a:t>It’s absolutely free!</a:t>
            </a:r>
          </a:p>
        </p:txBody>
      </p:sp>
    </p:spTree>
    <p:extLst>
      <p:ext uri="{BB962C8B-B14F-4D97-AF65-F5344CB8AC3E}">
        <p14:creationId xmlns:p14="http://schemas.microsoft.com/office/powerpoint/2010/main" val="13302463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-123092" y="221427"/>
            <a:ext cx="9144000" cy="2023318"/>
          </a:xfrm>
        </p:spPr>
        <p:txBody>
          <a:bodyPr/>
          <a:lstStyle/>
          <a:p>
            <a:pPr eaLnBrk="1" hangingPunct="1"/>
            <a:br>
              <a:rPr lang="en-US" sz="3600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Thank you for coming to our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 Culinary &amp; Pastry Student Orientation! Now for the Tour!</a:t>
            </a:r>
            <a:br>
              <a:rPr lang="en-US">
                <a:solidFill>
                  <a:schemeClr val="tx1"/>
                </a:solidFill>
              </a:rPr>
            </a:br>
            <a:endParaRPr lang="en-US">
              <a:solidFill>
                <a:schemeClr val="tx1"/>
              </a:solidFill>
            </a:endParaRPr>
          </a:p>
        </p:txBody>
      </p:sp>
      <p:sp>
        <p:nvSpPr>
          <p:cNvPr id="82946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5181600" y="2295228"/>
            <a:ext cx="3810000" cy="1286172"/>
          </a:xfrm>
          <a:ln>
            <a:noFill/>
          </a:ln>
        </p:spPr>
        <p:txBody>
          <a:bodyPr/>
          <a:lstStyle/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</a:pPr>
            <a:endParaRPr lang="en-US" b="1" u="sng">
              <a:solidFill>
                <a:srgbClr val="000099"/>
              </a:solidFill>
              <a:latin typeface="Century Gothic"/>
            </a:endParaRPr>
          </a:p>
        </p:txBody>
      </p:sp>
      <p:sp>
        <p:nvSpPr>
          <p:cNvPr id="82949" name="Text Box 8"/>
          <p:cNvSpPr txBox="1">
            <a:spLocks noChangeArrowheads="1"/>
          </p:cNvSpPr>
          <p:nvPr/>
        </p:nvSpPr>
        <p:spPr bwMode="auto">
          <a:xfrm>
            <a:off x="2819400" y="5596087"/>
            <a:ext cx="35607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</a:pPr>
            <a:r>
              <a:rPr lang="en-US" sz="2800" b="1">
                <a:solidFill>
                  <a:srgbClr val="FF0000"/>
                </a:solidFill>
              </a:rPr>
              <a:t>ANY QUESTIONS??</a:t>
            </a:r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"/>
          </a:blip>
          <a:stretch>
            <a:fillRect/>
          </a:stretch>
        </p:blipFill>
        <p:spPr>
          <a:xfrm>
            <a:off x="457200" y="2244745"/>
            <a:ext cx="4724400" cy="3129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29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829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670" y="984607"/>
            <a:ext cx="3318723" cy="2291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IHCE Program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1481" y="1559363"/>
            <a:ext cx="5177319" cy="2088977"/>
          </a:xfrm>
          <a:ln>
            <a:noFill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Clr>
                <a:schemeClr val="accent2"/>
              </a:buClr>
              <a:buNone/>
            </a:pPr>
            <a:r>
              <a:rPr lang="en-US" sz="2800" b="1" u="sng">
                <a:solidFill>
                  <a:srgbClr val="CECEEF"/>
                </a:solidFill>
              </a:rPr>
              <a:t>AAS Degree Programs</a:t>
            </a:r>
            <a:endParaRPr lang="en-US"/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None/>
            </a:pPr>
            <a:r>
              <a:rPr lang="en-US" sz="1800" b="1">
                <a:solidFill>
                  <a:srgbClr val="000099"/>
                </a:solidFill>
              </a:rPr>
              <a:t>            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Char char="ü"/>
            </a:pPr>
            <a:r>
              <a:rPr lang="en-US" sz="2400" b="1">
                <a:solidFill>
                  <a:srgbClr val="0000FF"/>
                </a:solidFill>
              </a:rPr>
              <a:t>Culinary Arts  </a:t>
            </a:r>
            <a:r>
              <a:rPr lang="en-US" sz="2800" b="1">
                <a:solidFill>
                  <a:srgbClr val="000099"/>
                </a:solidFill>
              </a:rPr>
              <a:t> </a:t>
            </a:r>
            <a:endParaRPr lang="en-US" sz="2800" b="1">
              <a:solidFill>
                <a:srgbClr val="000099"/>
              </a:solidFill>
              <a:latin typeface="Century Gothic"/>
            </a:endParaRPr>
          </a:p>
          <a:p>
            <a:pPr marL="0" indent="0">
              <a:lnSpc>
                <a:spcPct val="80000"/>
              </a:lnSpc>
              <a:buClr>
                <a:srgbClr val="3F8ACA"/>
              </a:buClr>
              <a:buNone/>
            </a:pPr>
            <a:r>
              <a:rPr lang="en-US" sz="1800" b="1">
                <a:solidFill>
                  <a:srgbClr val="000099"/>
                </a:solidFill>
                <a:latin typeface="Trebuchet MS"/>
              </a:rPr>
              <a:t>Associate of Applied Science (AAS) Degree</a:t>
            </a:r>
            <a:endParaRPr lang="en-US"/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None/>
            </a:pPr>
            <a:r>
              <a:rPr lang="en-US" sz="1800" b="1">
                <a:solidFill>
                  <a:srgbClr val="000099"/>
                </a:solidFill>
                <a:latin typeface="Century Gothic"/>
              </a:rPr>
              <a:t>		</a:t>
            </a:r>
            <a:r>
              <a:rPr lang="en-US" sz="1800" b="1">
                <a:solidFill>
                  <a:srgbClr val="000099"/>
                </a:solidFill>
              </a:rPr>
              <a:t>60 credit hours</a:t>
            </a:r>
          </a:p>
          <a:p>
            <a:pPr>
              <a:lnSpc>
                <a:spcPct val="80000"/>
              </a:lnSpc>
              <a:buNone/>
            </a:pPr>
            <a:endParaRPr lang="en-US" sz="1800" b="1">
              <a:solidFill>
                <a:srgbClr val="000099"/>
              </a:solidFill>
              <a:ea typeface="+mn-lt"/>
              <a:cs typeface="+mn-lt"/>
            </a:endParaRPr>
          </a:p>
          <a:p>
            <a:pPr>
              <a:lnSpc>
                <a:spcPct val="80000"/>
              </a:lnSpc>
              <a:buClr>
                <a:srgbClr val="3F8ACA"/>
              </a:buClr>
              <a:buChar char="ü"/>
            </a:pPr>
            <a:r>
              <a:rPr lang="en-US" sz="2400" b="1">
                <a:solidFill>
                  <a:srgbClr val="0000FF"/>
                </a:solidFill>
                <a:ea typeface="+mn-lt"/>
                <a:cs typeface="+mn-lt"/>
              </a:rPr>
              <a:t>Pastry Arts </a:t>
            </a:r>
            <a:endParaRPr lang="en-US" sz="1800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>
              <a:lnSpc>
                <a:spcPct val="80000"/>
              </a:lnSpc>
              <a:buClr>
                <a:srgbClr val="3F8ACA"/>
              </a:buClr>
              <a:buNone/>
            </a:pPr>
            <a:r>
              <a:rPr lang="en-US" sz="1800" b="1">
                <a:solidFill>
                  <a:srgbClr val="000099"/>
                </a:solidFill>
                <a:latin typeface="+mn-lt"/>
                <a:ea typeface="+mn-lt"/>
                <a:cs typeface="+mn-lt"/>
              </a:rPr>
              <a:t>Associate of Applied Science (AAS) Degree</a:t>
            </a:r>
            <a:endParaRPr lang="en-US" sz="1800">
              <a:latin typeface="+mn-lt"/>
              <a:ea typeface="+mn-lt"/>
              <a:cs typeface="+mn-lt"/>
            </a:endParaRPr>
          </a:p>
          <a:p>
            <a:pPr>
              <a:lnSpc>
                <a:spcPct val="80000"/>
              </a:lnSpc>
              <a:buClr>
                <a:srgbClr val="3F8ACA"/>
              </a:buClr>
              <a:buNone/>
            </a:pPr>
            <a:r>
              <a:rPr lang="en-US" sz="1800" b="1">
                <a:solidFill>
                  <a:srgbClr val="000099"/>
                </a:solidFill>
                <a:ea typeface="+mn-lt"/>
                <a:cs typeface="+mn-lt"/>
              </a:rPr>
              <a:t>              60 credit hours</a:t>
            </a:r>
            <a:endParaRPr lang="en-US" sz="1800">
              <a:ea typeface="+mn-lt"/>
              <a:cs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669" y="3276600"/>
            <a:ext cx="3318723" cy="2351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521" y="2286000"/>
            <a:ext cx="2365279" cy="3561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9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" y="933968"/>
            <a:ext cx="5105400" cy="685800"/>
          </a:xfrm>
        </p:spPr>
        <p:txBody>
          <a:bodyPr/>
          <a:lstStyle/>
          <a:p>
            <a:pPr eaLnBrk="1" hangingPunct="1">
              <a:buClr>
                <a:srgbClr val="333399"/>
              </a:buClr>
            </a:pPr>
            <a:r>
              <a:rPr lang="en-US" sz="2800" u="sng">
                <a:solidFill>
                  <a:srgbClr val="CECEEF"/>
                </a:solidFill>
                <a:latin typeface="Verdana" pitchFamily="34" charset="0"/>
              </a:rPr>
              <a:t>Certificate Programs: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61703" y="1632554"/>
            <a:ext cx="5029200" cy="1041214"/>
          </a:xfrm>
          <a:ln>
            <a:noFill/>
          </a:ln>
        </p:spPr>
        <p:txBody>
          <a:bodyPr/>
          <a:lstStyle/>
          <a:p>
            <a:pPr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 b="1">
                <a:solidFill>
                  <a:srgbClr val="000099"/>
                </a:solidFill>
                <a:latin typeface="Verdana" pitchFamily="34" charset="0"/>
              </a:rPr>
              <a:t>Culinary Arts Certificate</a:t>
            </a:r>
            <a:r>
              <a:rPr lang="en-US" sz="1800">
                <a:solidFill>
                  <a:srgbClr val="000099"/>
                </a:solidFill>
                <a:latin typeface="Verdana" pitchFamily="34" charset="0"/>
              </a:rPr>
              <a:t> 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r>
              <a:rPr lang="en-US" sz="1600">
                <a:solidFill>
                  <a:srgbClr val="000099"/>
                </a:solidFill>
                <a:latin typeface="Verdana"/>
                <a:ea typeface="Verdana"/>
              </a:rPr>
              <a:t>	</a:t>
            </a:r>
            <a:r>
              <a:rPr lang="en-US" sz="1400" b="1">
                <a:solidFill>
                  <a:srgbClr val="000099"/>
                </a:solidFill>
                <a:latin typeface="Verdana"/>
                <a:ea typeface="Verdana"/>
              </a:rPr>
              <a:t>	24 credit hours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endParaRPr lang="en-US" sz="1600" b="1">
              <a:solidFill>
                <a:srgbClr val="000099"/>
              </a:solidFill>
              <a:latin typeface="Verdana" pitchFamily="34" charset="0"/>
            </a:endParaRP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endParaRPr lang="en-US" sz="1600" b="1">
              <a:solidFill>
                <a:srgbClr val="000099"/>
              </a:solidFill>
              <a:latin typeface="Verdana" pitchFamily="34" charset="0"/>
            </a:endParaRP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endParaRPr lang="en-US" sz="1600" b="1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pPr algn="ctr"/>
            <a:r>
              <a:rPr lang="en-US" sz="4000" b="1">
                <a:latin typeface="Alaska Extrabold"/>
              </a:rPr>
              <a:t>IHCE Culinary/Pastry Program</a:t>
            </a: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567111" y="2671026"/>
            <a:ext cx="5029200" cy="90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 b="1">
                <a:solidFill>
                  <a:srgbClr val="000099"/>
                </a:solidFill>
                <a:latin typeface="Verdana" pitchFamily="34" charset="0"/>
              </a:rPr>
              <a:t>Pastry Arts Certificate</a:t>
            </a:r>
          </a:p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</a:pPr>
            <a:r>
              <a:rPr lang="en-US" sz="1600">
                <a:solidFill>
                  <a:srgbClr val="000099"/>
                </a:solidFill>
                <a:latin typeface="Verdana" pitchFamily="34" charset="0"/>
              </a:rPr>
              <a:t>		</a:t>
            </a:r>
            <a:r>
              <a:rPr lang="en-US" sz="1400" b="1">
                <a:solidFill>
                  <a:srgbClr val="000099"/>
                </a:solidFill>
                <a:latin typeface="Verdana" pitchFamily="34" charset="0"/>
              </a:rPr>
              <a:t>24 credit hours</a:t>
            </a:r>
          </a:p>
          <a:p>
            <a:pPr marL="342900" indent="-342900">
              <a:spcBef>
                <a:spcPct val="20000"/>
              </a:spcBef>
              <a:buClr>
                <a:srgbClr val="6699FF"/>
              </a:buClr>
              <a:buFont typeface="Times" pitchFamily="18" charset="0"/>
              <a:buNone/>
            </a:pPr>
            <a:endParaRPr lang="en-US" sz="1800">
              <a:solidFill>
                <a:srgbClr val="000099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Cost of Degrees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3074575"/>
              </p:ext>
            </p:extLst>
          </p:nvPr>
        </p:nvGraphicFramePr>
        <p:xfrm>
          <a:off x="328246" y="1746738"/>
          <a:ext cx="8359952" cy="16299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58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1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451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In County - Culinary Arts AAS Total: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FF"/>
                          </a:solidFill>
                          <a:effectLst/>
                        </a:rPr>
                        <a:t>$5,135 ($86/credit hour) </a:t>
                      </a:r>
                      <a:endParaRPr lang="en-US" sz="1800" b="1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15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Out of County - Culinary Arts AAS Total: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$7,595 ($126/credit hour) 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30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Out of State - Culinary Arts AAS Total: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$11,195 ($187/credit hour)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539001"/>
              </p:ext>
            </p:extLst>
          </p:nvPr>
        </p:nvGraphicFramePr>
        <p:xfrm>
          <a:off x="339969" y="4138246"/>
          <a:ext cx="8348031" cy="1727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18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9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443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In County - Pastry Arts AAS Total: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FF"/>
                          </a:solidFill>
                          <a:effectLst/>
                        </a:rPr>
                        <a:t>$5,260 ($88/credit hour) 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63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Out of County - Pastry Arts AAS Total: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 $7,720 ($129/credit hour) 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63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Out of State - Pastry Arts AAS Total: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 $11,320 ($189/credit hour) 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04800" y="1288602"/>
            <a:ext cx="5615448" cy="387798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b="1" u="sng">
                <a:solidFill>
                  <a:srgbClr val="000099"/>
                </a:solidFill>
                <a:latin typeface="Arial"/>
              </a:rPr>
              <a:t>AAS Culinary Arts – 60 credit hours</a:t>
            </a:r>
            <a:endParaRPr lang="en-US" sz="2800" b="1" u="sng">
              <a:solidFill>
                <a:srgbClr val="00009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0517" y="3635550"/>
            <a:ext cx="8080364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b="1" u="sng">
                <a:solidFill>
                  <a:srgbClr val="000099"/>
                </a:solidFill>
                <a:latin typeface="Arial"/>
              </a:rPr>
              <a:t>AAS Pastry Arts- 60 credit hours </a:t>
            </a:r>
            <a:endParaRPr lang="en-US" u="sng"/>
          </a:p>
        </p:txBody>
      </p:sp>
    </p:spTree>
    <p:extLst>
      <p:ext uri="{BB962C8B-B14F-4D97-AF65-F5344CB8AC3E}">
        <p14:creationId xmlns:p14="http://schemas.microsoft.com/office/powerpoint/2010/main" val="2663289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Cost of Certificates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4932921"/>
              </p:ext>
            </p:extLst>
          </p:nvPr>
        </p:nvGraphicFramePr>
        <p:xfrm>
          <a:off x="281353" y="1664676"/>
          <a:ext cx="8686798" cy="17584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57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9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615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In County - Culinary Arts Cert. Total: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$2,249 ($94/credit hour)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87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Out of County - Culinary Arts Cert. Total: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 $3,233 ($135/credit hour)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43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Out of State - Culinary Arts Cert. Total: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 $4,673/$195/credit hour)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082915"/>
              </p:ext>
            </p:extLst>
          </p:nvPr>
        </p:nvGraphicFramePr>
        <p:xfrm>
          <a:off x="281353" y="4114800"/>
          <a:ext cx="8710241" cy="17139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92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7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615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In County - Pastry Arts Cert. Total: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$2,469 ($103/credit hour)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Out of County - Pastry Arts Cert. Total: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$3,453 ($144/credit hour)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3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Out of State - Pastry Arts Cert. Total: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$4,893 ($204/credit hour)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81354" y="1226982"/>
            <a:ext cx="6471452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b="1" u="sng">
                <a:solidFill>
                  <a:srgbClr val="000099"/>
                </a:solidFill>
              </a:rPr>
              <a:t>Certificate- Culinary Arts – 24 credit hours</a:t>
            </a:r>
            <a:endParaRPr lang="en-US" sz="2800" b="1" u="sng">
              <a:solidFill>
                <a:srgbClr val="00009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7071" y="3588658"/>
            <a:ext cx="5990551" cy="461665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en-US" b="1" u="sng">
                <a:solidFill>
                  <a:srgbClr val="000099"/>
                </a:solidFill>
                <a:latin typeface="Arial"/>
              </a:rPr>
              <a:t>Certificate- Pastry Arts- 24 credit hours </a:t>
            </a:r>
            <a:endParaRPr lang="en-US" u="sng"/>
          </a:p>
        </p:txBody>
      </p:sp>
    </p:spTree>
    <p:extLst>
      <p:ext uri="{BB962C8B-B14F-4D97-AF65-F5344CB8AC3E}">
        <p14:creationId xmlns:p14="http://schemas.microsoft.com/office/powerpoint/2010/main" val="196231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26571"/>
            <a:ext cx="8229600" cy="1469571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</a:rPr>
              <a:t>ACF Accredited Program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746761"/>
            <a:ext cx="8844228" cy="4854191"/>
          </a:xfrm>
        </p:spPr>
        <p:txBody>
          <a:bodyPr/>
          <a:lstStyle/>
          <a:p>
            <a:r>
              <a:rPr lang="en-US" b="1">
                <a:solidFill>
                  <a:srgbClr val="000066"/>
                </a:solidFill>
              </a:rPr>
              <a:t>AAS Culinary Arts = CC </a:t>
            </a:r>
            <a:r>
              <a:rPr lang="en-US" sz="2000" b="1">
                <a:solidFill>
                  <a:srgbClr val="000066"/>
                </a:solidFill>
              </a:rPr>
              <a:t>(certified culinarian)</a:t>
            </a:r>
          </a:p>
          <a:p>
            <a:r>
              <a:rPr lang="en-US" b="1">
                <a:solidFill>
                  <a:srgbClr val="000066"/>
                </a:solidFill>
              </a:rPr>
              <a:t>AAS Pastry Arts     = CPC </a:t>
            </a:r>
            <a:r>
              <a:rPr lang="en-US" sz="2000" b="1">
                <a:solidFill>
                  <a:srgbClr val="000066"/>
                </a:solidFill>
              </a:rPr>
              <a:t>(certified pastry culinarian)</a:t>
            </a:r>
          </a:p>
          <a:p>
            <a:pPr lvl="1"/>
            <a:r>
              <a:rPr lang="en-US" sz="2400" b="1">
                <a:solidFill>
                  <a:srgbClr val="000066"/>
                </a:solidFill>
                <a:latin typeface="Trebuchet MS"/>
              </a:rPr>
              <a:t>Active ACF membership</a:t>
            </a:r>
            <a:r>
              <a:rPr lang="en-US" b="1">
                <a:solidFill>
                  <a:srgbClr val="000066"/>
                </a:solidFill>
                <a:latin typeface="Trebuchet MS"/>
              </a:rPr>
              <a:t> </a:t>
            </a:r>
            <a:r>
              <a:rPr lang="en-US" sz="1800" b="1">
                <a:solidFill>
                  <a:schemeClr val="bg1"/>
                </a:solidFill>
                <a:latin typeface="Trebuchet MS"/>
              </a:rPr>
              <a:t>$50.00/year Student Membership </a:t>
            </a:r>
          </a:p>
          <a:p>
            <a:pPr lvl="1"/>
            <a:endParaRPr lang="en-US" sz="1800" b="1">
              <a:solidFill>
                <a:schemeClr val="bg1"/>
              </a:solidFill>
              <a:latin typeface="Trebuchet MS"/>
            </a:endParaRPr>
          </a:p>
          <a:p>
            <a:pPr lvl="1"/>
            <a:r>
              <a:rPr lang="en-US" sz="1800" b="1">
                <a:solidFill>
                  <a:schemeClr val="bg1"/>
                </a:solidFill>
                <a:latin typeface="Trebuchet MS"/>
              </a:rPr>
              <a:t>Collin College will submit transcripts directly to ACF after your AAS graduation for 1-year membership and 5-year CC or CPC certification.</a:t>
            </a:r>
            <a:endParaRPr lang="en-US" sz="1800" b="1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1800" b="1">
              <a:solidFill>
                <a:schemeClr val="bg1"/>
              </a:solidFill>
              <a:latin typeface="Trebuchet MS"/>
            </a:endParaRPr>
          </a:p>
          <a:p>
            <a:pPr lvl="1"/>
            <a:r>
              <a:rPr lang="en-US" sz="1800" b="1">
                <a:solidFill>
                  <a:schemeClr val="bg1"/>
                </a:solidFill>
                <a:latin typeface="Trebuchet MS"/>
              </a:rPr>
              <a:t>Applications are completed at your capstone course, </a:t>
            </a:r>
          </a:p>
          <a:p>
            <a:pPr marL="457200" lvl="1" indent="0">
              <a:buNone/>
            </a:pPr>
            <a:r>
              <a:rPr lang="en-US" sz="1800" b="1">
                <a:solidFill>
                  <a:schemeClr val="bg1"/>
                </a:solidFill>
                <a:latin typeface="Trebuchet MS"/>
              </a:rPr>
              <a:t>    CHEF1314/RSTO1304 or PSTR2331</a:t>
            </a:r>
          </a:p>
          <a:p>
            <a:pPr lvl="1"/>
            <a:endParaRPr lang="en-US" sz="1800" b="1">
              <a:solidFill>
                <a:schemeClr val="bg1"/>
              </a:solidFill>
              <a:latin typeface="Trebuchet MS"/>
            </a:endParaRPr>
          </a:p>
          <a:p>
            <a:endParaRPr lang="en-US" b="1">
              <a:solidFill>
                <a:srgbClr val="000066"/>
              </a:solidFill>
              <a:latin typeface="Century Gothic"/>
            </a:endParaRPr>
          </a:p>
          <a:p>
            <a:endParaRPr lang="en-US" b="1">
              <a:solidFill>
                <a:srgbClr val="000066"/>
              </a:solidFill>
            </a:endParaRPr>
          </a:p>
          <a:p>
            <a:endParaRPr lang="en-US" b="1">
              <a:solidFill>
                <a:srgbClr val="000066"/>
              </a:solidFill>
            </a:endParaRPr>
          </a:p>
        </p:txBody>
      </p:sp>
      <p:pic>
        <p:nvPicPr>
          <p:cNvPr id="37891" name="Picture 5" descr="ACF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6726" y="4832682"/>
            <a:ext cx="3194986" cy="1758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8630"/>
            <a:ext cx="8229600" cy="73342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Sample of Transfer Universities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706469"/>
              </p:ext>
            </p:extLst>
          </p:nvPr>
        </p:nvGraphicFramePr>
        <p:xfrm>
          <a:off x="295275" y="733425"/>
          <a:ext cx="8575580" cy="5234073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8575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7225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b="1">
                          <a:solidFill>
                            <a:srgbClr val="FFFF00"/>
                          </a:solidFill>
                        </a:rPr>
                        <a:t>1.  </a:t>
                      </a:r>
                      <a:r>
                        <a:rPr lang="en-US" sz="1800" b="1" kern="1200">
                          <a:solidFill>
                            <a:srgbClr val="FFFF00"/>
                          </a:solidFill>
                        </a:rPr>
                        <a:t>Texas Womans University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3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rgbClr val="FFFF00"/>
                          </a:solidFill>
                        </a:rPr>
                        <a:t>2.  University of Houston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rgbClr val="FFFF00"/>
                          </a:solidFill>
                        </a:rPr>
                        <a:t>3.  Business and Hotel Management School Switzerland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rgbClr val="FFFF00"/>
                          </a:solidFill>
                        </a:rPr>
                        <a:t>4.  Texas Tech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rgbClr val="FFFF00"/>
                          </a:solidFill>
                        </a:rPr>
                        <a:t>5.  University of North Texas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7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6"/>
                        <a:tabLst/>
                        <a:defRPr/>
                      </a:pPr>
                      <a:r>
                        <a:rPr lang="en-US" sz="1800" b="1" kern="1200">
                          <a:solidFill>
                            <a:srgbClr val="FFFF00"/>
                          </a:solidFill>
                        </a:rPr>
                        <a:t>Tarleton</a:t>
                      </a:r>
                      <a:r>
                        <a:rPr lang="en-US" sz="1800" b="1" kern="1200" baseline="0">
                          <a:solidFill>
                            <a:srgbClr val="FFFF00"/>
                          </a:solidFill>
                        </a:rPr>
                        <a:t> State University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>
                          <a:solidFill>
                            <a:srgbClr val="FFFF00"/>
                          </a:solidFill>
                        </a:rPr>
                        <a:t>(Member of the Texas A &amp; M University System)</a:t>
                      </a:r>
                      <a:endParaRPr lang="en-US" sz="1800" b="1" kern="120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rgbClr val="FFFF00"/>
                          </a:solidFill>
                        </a:rPr>
                        <a:t>7.  Texas A&amp; M University Commerce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US" sz="1800" b="1" kern="120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133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1" kern="120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674462"/>
                  </a:ext>
                </a:extLst>
              </a:tr>
            </a:tbl>
          </a:graphicData>
        </a:graphic>
      </p:graphicFrame>
      <p:pic>
        <p:nvPicPr>
          <p:cNvPr id="4" name="Picture 3" descr="Double 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491" y="2560700"/>
            <a:ext cx="801086" cy="78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827" y="786040"/>
            <a:ext cx="943635" cy="5070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957" y="2140803"/>
            <a:ext cx="1199707" cy="4198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7681" y="1414829"/>
            <a:ext cx="645486" cy="5407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2386" y="3212715"/>
            <a:ext cx="605454" cy="685799"/>
          </a:xfrm>
          <a:prstGeom prst="rect">
            <a:avLst/>
          </a:prstGeom>
        </p:spPr>
      </p:pic>
      <p:pic>
        <p:nvPicPr>
          <p:cNvPr id="13" name="Picture 12" descr="https://pbs.twimg.com/profile_images/2503608579/vkoxun0se54l0wa6ttp8_400x400.jpe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713" y="3790950"/>
            <a:ext cx="824182" cy="731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4990" y="4619625"/>
            <a:ext cx="1238975" cy="6828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8259" y="5301527"/>
            <a:ext cx="5711086" cy="737471"/>
          </a:xfrm>
          <a:prstGeom prst="rect">
            <a:avLst/>
          </a:prstGeom>
        </p:spPr>
      </p:pic>
      <p:pic>
        <p:nvPicPr>
          <p:cNvPr id="3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A7E555E-78E0-425E-B4D8-72EB74B8E2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0394" y="1182199"/>
            <a:ext cx="1530595" cy="89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BCFEA54B71264E969898416D25ADE1" ma:contentTypeVersion="34" ma:contentTypeDescription="Create a new document." ma:contentTypeScope="" ma:versionID="32b23d44e5eaa25dd7e32bd3a9af6f0a">
  <xsd:schema xmlns:xsd="http://www.w3.org/2001/XMLSchema" xmlns:xs="http://www.w3.org/2001/XMLSchema" xmlns:p="http://schemas.microsoft.com/office/2006/metadata/properties" xmlns:ns2="a38c7a05-878e-4ab4-a2b2-3d6afd32f351" xmlns:ns3="42813b77-d820-4161-831f-244c47f2f7c7" targetNamespace="http://schemas.microsoft.com/office/2006/metadata/properties" ma:root="true" ma:fieldsID="d26cf1c78a4f7aa5727b3e83ce12817a" ns2:_="" ns3:_="">
    <xsd:import namespace="a38c7a05-878e-4ab4-a2b2-3d6afd32f351"/>
    <xsd:import namespace="42813b77-d820-4161-831f-244c47f2f7c7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8c7a05-878e-4ab4-a2b2-3d6afd32f351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5" nillable="true" ma:displayName="Tags" ma:internalName="MediaServiceAutoTags" ma:readOnly="true">
      <xsd:simpleType>
        <xsd:restriction base="dms:Text"/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9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4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13b77-d820-4161-831f-244c47f2f7c7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a38c7a05-878e-4ab4-a2b2-3d6afd32f351" xsi:nil="true"/>
    <AppVersion xmlns="a38c7a05-878e-4ab4-a2b2-3d6afd32f351" xsi:nil="true"/>
    <TeamsChannelId xmlns="a38c7a05-878e-4ab4-a2b2-3d6afd32f351" xsi:nil="true"/>
    <Invited_Leaders xmlns="a38c7a05-878e-4ab4-a2b2-3d6afd32f351" xsi:nil="true"/>
    <NotebookType xmlns="a38c7a05-878e-4ab4-a2b2-3d6afd32f351" xsi:nil="true"/>
    <Templates xmlns="a38c7a05-878e-4ab4-a2b2-3d6afd32f351" xsi:nil="true"/>
    <Members xmlns="a38c7a05-878e-4ab4-a2b2-3d6afd32f351">
      <UserInfo>
        <DisplayName/>
        <AccountId xsi:nil="true"/>
        <AccountType/>
      </UserInfo>
    </Members>
    <Has_Leaders_Only_SectionGroup xmlns="a38c7a05-878e-4ab4-a2b2-3d6afd32f351" xsi:nil="true"/>
    <LMS_Mappings xmlns="a38c7a05-878e-4ab4-a2b2-3d6afd32f351" xsi:nil="true"/>
    <Owner xmlns="a38c7a05-878e-4ab4-a2b2-3d6afd32f351">
      <UserInfo>
        <DisplayName/>
        <AccountId xsi:nil="true"/>
        <AccountType/>
      </UserInfo>
    </Owner>
    <DefaultSectionNames xmlns="a38c7a05-878e-4ab4-a2b2-3d6afd32f351" xsi:nil="true"/>
    <IsNotebookLocked xmlns="a38c7a05-878e-4ab4-a2b2-3d6afd32f351" xsi:nil="true"/>
    <CultureName xmlns="a38c7a05-878e-4ab4-a2b2-3d6afd32f351" xsi:nil="true"/>
    <Leaders xmlns="a38c7a05-878e-4ab4-a2b2-3d6afd32f351">
      <UserInfo>
        <DisplayName/>
        <AccountId xsi:nil="true"/>
        <AccountType/>
      </UserInfo>
    </Leaders>
    <Invited_Members xmlns="a38c7a05-878e-4ab4-a2b2-3d6afd32f351" xsi:nil="true"/>
    <Is_Collaboration_Space_Locked xmlns="a38c7a05-878e-4ab4-a2b2-3d6afd32f351" xsi:nil="true"/>
    <Distribution_Groups xmlns="a38c7a05-878e-4ab4-a2b2-3d6afd32f351" xsi:nil="true"/>
    <Math_Settings xmlns="a38c7a05-878e-4ab4-a2b2-3d6afd32f351" xsi:nil="true"/>
    <Member_Groups xmlns="a38c7a05-878e-4ab4-a2b2-3d6afd32f351">
      <UserInfo>
        <DisplayName/>
        <AccountId xsi:nil="true"/>
        <AccountType/>
      </UserInfo>
    </Member_Groups>
    <Self_Registration_Enabled xmlns="a38c7a05-878e-4ab4-a2b2-3d6afd32f351" xsi:nil="true"/>
    <SharedWithUsers xmlns="42813b77-d820-4161-831f-244c47f2f7c7">
      <UserInfo>
        <DisplayName>Paige Crowell</DisplayName>
        <AccountId>32</AccountId>
        <AccountType/>
      </UserInfo>
      <UserInfo>
        <DisplayName>Ron Reczek</DisplayName>
        <AccountId>17</AccountId>
        <AccountType/>
      </UserInfo>
      <UserInfo>
        <DisplayName>Karen Martin</DisplayName>
        <AccountId>13</AccountId>
        <AccountType/>
      </UserInfo>
      <UserInfo>
        <DisplayName>Jill McCord</DisplayName>
        <AccountId>12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B06A315-9146-410B-A21C-ADFA832878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70FA08-3408-4C9C-9908-91C948A1C0D6}">
  <ds:schemaRefs>
    <ds:schemaRef ds:uri="42813b77-d820-4161-831f-244c47f2f7c7"/>
    <ds:schemaRef ds:uri="a38c7a05-878e-4ab4-a2b2-3d6afd32f35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B300D3F-DBE1-443A-8D31-B58F47927EDB}">
  <ds:schemaRefs>
    <ds:schemaRef ds:uri="42813b77-d820-4161-831f-244c47f2f7c7"/>
    <ds:schemaRef ds:uri="a38c7a05-878e-4ab4-a2b2-3d6afd32f351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39</Slides>
  <Notes>32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Default Design</vt:lpstr>
      <vt:lpstr>Welcome to  Collin’s Culinary &amp; Pastry Arts  Student Orientation Revised: Oct 2024</vt:lpstr>
      <vt:lpstr>Program History</vt:lpstr>
      <vt:lpstr>IHCE Mission Statement</vt:lpstr>
      <vt:lpstr>IHCE Program</vt:lpstr>
      <vt:lpstr>Certificate Programs:</vt:lpstr>
      <vt:lpstr>Cost of Degrees </vt:lpstr>
      <vt:lpstr>Cost of Certificates</vt:lpstr>
      <vt:lpstr>ACF Accredited Program</vt:lpstr>
      <vt:lpstr>Sample of Transfer Universities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Program Career Coach</vt:lpstr>
      <vt:lpstr>Registration questions ??</vt:lpstr>
      <vt:lpstr>How Our Lab Class Schedule Works </vt:lpstr>
      <vt:lpstr>Outline of Typical Culinary/ Pastry Arts Class</vt:lpstr>
      <vt:lpstr>PowerPoint Presentation</vt:lpstr>
      <vt:lpstr>Required Supplies for all Kitchen Lab Classes  (includes first class day)</vt:lpstr>
      <vt:lpstr>1. Full Uniform</vt:lpstr>
      <vt:lpstr>PowerPoint Presentation</vt:lpstr>
      <vt:lpstr>1. Full Uniform continued…</vt:lpstr>
      <vt:lpstr>2. Tool Kits and Supplies </vt:lpstr>
      <vt:lpstr>For both Culinary and Pastry with approximate prices</vt:lpstr>
      <vt:lpstr>Required Culinary / Pastry Tools :</vt:lpstr>
      <vt:lpstr>3.  Textbooks for 1st Classes</vt:lpstr>
      <vt:lpstr> Required uniform items, knife, tool kits and books are available at  Frisco Campus Bookstore Other tool sources: ACEMART 10% off with student ID  (Note: All kitchen equipment must have NSF and/or CE designation for commercial use)</vt:lpstr>
      <vt:lpstr>Kitchen Protocol</vt:lpstr>
      <vt:lpstr>Kitchen Protocol continued</vt:lpstr>
      <vt:lpstr>Kitchen Protocol continued</vt:lpstr>
      <vt:lpstr>Grade Standards</vt:lpstr>
      <vt:lpstr>Suggested Degree Course Sequence</vt:lpstr>
      <vt:lpstr>Suggested Degree Course Sequence</vt:lpstr>
      <vt:lpstr>Suggested Degree Course Sequence</vt:lpstr>
      <vt:lpstr>Suggested Degree Course Sequence</vt:lpstr>
      <vt:lpstr>Communications</vt:lpstr>
      <vt:lpstr>PowerPoint Presentation</vt:lpstr>
      <vt:lpstr> Thank you for coming to our  Culinary &amp; Pastry Student Orientation! Now for the Tour! </vt:lpstr>
    </vt:vector>
  </TitlesOfParts>
  <Company>Odd Sandbekkhaug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CCCC’s Culinary Arts  Student Orientation</dc:title>
  <dc:creator>Odd Sandbekkhaug</dc:creator>
  <cp:revision>4</cp:revision>
  <cp:lastPrinted>2019-12-09T22:57:10Z</cp:lastPrinted>
  <dcterms:created xsi:type="dcterms:W3CDTF">2009-03-27T03:30:55Z</dcterms:created>
  <dcterms:modified xsi:type="dcterms:W3CDTF">2025-02-01T19:45:36Z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1925220847</vt:i4>
  </property>
  <property fmtid="{D5CDD505-2E9C-101B-9397-08002B2CF9AE}" pid="3" name="_NewReviewCycle">
    <vt:lpwstr/>
  </property>
  <property fmtid="{D5CDD505-2E9C-101B-9397-08002B2CF9AE}" pid="4" name="_EmailSubject">
    <vt:lpwstr>Orientation Powerpoint</vt:lpwstr>
  </property>
  <property fmtid="{D5CDD505-2E9C-101B-9397-08002B2CF9AE}" pid="5" name="_AuthorEmail">
    <vt:lpwstr>kbmartin@collin.edu</vt:lpwstr>
  </property>
  <property fmtid="{D5CDD505-2E9C-101B-9397-08002B2CF9AE}" pid="6" name="_AuthorEmailDisplayName">
    <vt:lpwstr>Karen Martin</vt:lpwstr>
  </property>
  <property fmtid="{D5CDD505-2E9C-101B-9397-08002B2CF9AE}" pid="7" name="ContentTypeId">
    <vt:lpwstr>0x0101008EBCFEA54B71264E969898416D25ADE1</vt:lpwstr>
  </property>
</Properties>
</file>