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5" r:id="rId1"/>
  </p:sldMasterIdLst>
  <p:notesMasterIdLst>
    <p:notesMasterId r:id="rId32"/>
  </p:notesMasterIdLst>
  <p:handoutMasterIdLst>
    <p:handoutMasterId r:id="rId33"/>
  </p:handoutMasterIdLst>
  <p:sldIdLst>
    <p:sldId id="256" r:id="rId2"/>
    <p:sldId id="277" r:id="rId3"/>
    <p:sldId id="297" r:id="rId4"/>
    <p:sldId id="257" r:id="rId5"/>
    <p:sldId id="259" r:id="rId6"/>
    <p:sldId id="296" r:id="rId7"/>
    <p:sldId id="298" r:id="rId8"/>
    <p:sldId id="260" r:id="rId9"/>
    <p:sldId id="265" r:id="rId10"/>
    <p:sldId id="278" r:id="rId11"/>
    <p:sldId id="262" r:id="rId12"/>
    <p:sldId id="272" r:id="rId13"/>
    <p:sldId id="263" r:id="rId14"/>
    <p:sldId id="269" r:id="rId15"/>
    <p:sldId id="279" r:id="rId16"/>
    <p:sldId id="280" r:id="rId17"/>
    <p:sldId id="290" r:id="rId18"/>
    <p:sldId id="281" r:id="rId19"/>
    <p:sldId id="276" r:id="rId20"/>
    <p:sldId id="283" r:id="rId21"/>
    <p:sldId id="274" r:id="rId22"/>
    <p:sldId id="284" r:id="rId23"/>
    <p:sldId id="289" r:id="rId24"/>
    <p:sldId id="293" r:id="rId25"/>
    <p:sldId id="294" r:id="rId26"/>
    <p:sldId id="295" r:id="rId27"/>
    <p:sldId id="264" r:id="rId28"/>
    <p:sldId id="286" r:id="rId29"/>
    <p:sldId id="261" r:id="rId30"/>
    <p:sldId id="268" r:id="rId3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0099"/>
    <a:srgbClr val="000066"/>
    <a:srgbClr val="0000FF"/>
    <a:srgbClr val="003399"/>
    <a:srgbClr val="99FF66"/>
    <a:srgbClr val="00660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2492" autoAdjust="0"/>
    <p:restoredTop sz="90924" autoAdjust="0"/>
  </p:normalViewPr>
  <p:slideViewPr>
    <p:cSldViewPr>
      <p:cViewPr>
        <p:scale>
          <a:sx n="73" d="100"/>
          <a:sy n="73" d="100"/>
        </p:scale>
        <p:origin x="0" y="192"/>
      </p:cViewPr>
      <p:guideLst>
        <p:guide orient="horz" pos="2160"/>
        <p:guide pos="2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2" tIns="46691" rIns="93382" bIns="46691" numCol="1" anchor="t" anchorCtr="0" compatLnSpc="1">
            <a:prstTxWarp prst="textNoShape">
              <a:avLst/>
            </a:prstTxWarp>
          </a:bodyPr>
          <a:lstStyle>
            <a:lvl1pPr defTabSz="933450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2" tIns="46691" rIns="93382" bIns="46691" numCol="1" anchor="t" anchorCtr="0" compatLnSpc="1">
            <a:prstTxWarp prst="textNoShape">
              <a:avLst/>
            </a:prstTxWarp>
          </a:bodyPr>
          <a:lstStyle>
            <a:lvl1pPr algn="r" defTabSz="933450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391D2702-3DA3-4BE6-B10D-527AD2EF00E4}" type="datetimeFigureOut">
              <a:rPr lang="en-US"/>
              <a:pPr>
                <a:defRPr/>
              </a:pPr>
              <a:t>7/23/2012</a:t>
            </a:fld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2" tIns="46691" rIns="93382" bIns="46691" numCol="1" anchor="b" anchorCtr="0" compatLnSpc="1">
            <a:prstTxWarp prst="textNoShape">
              <a:avLst/>
            </a:prstTxWarp>
          </a:bodyPr>
          <a:lstStyle>
            <a:lvl1pPr defTabSz="933450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2" tIns="46691" rIns="93382" bIns="46691" numCol="1" anchor="b" anchorCtr="0" compatLnSpc="1">
            <a:prstTxWarp prst="textNoShape">
              <a:avLst/>
            </a:prstTxWarp>
          </a:bodyPr>
          <a:lstStyle>
            <a:lvl1pPr algn="r" defTabSz="933450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7F110E7-A775-414E-BD64-DF2C3B94D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73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2" tIns="46691" rIns="93382" bIns="46691" numCol="1" anchor="t" anchorCtr="0" compatLnSpc="1">
            <a:prstTxWarp prst="textNoShape">
              <a:avLst/>
            </a:prstTxWarp>
          </a:bodyPr>
          <a:lstStyle>
            <a:lvl1pPr defTabSz="933450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2" tIns="46691" rIns="93382" bIns="46691" numCol="1" anchor="t" anchorCtr="0" compatLnSpc="1">
            <a:prstTxWarp prst="textNoShape">
              <a:avLst/>
            </a:prstTxWarp>
          </a:bodyPr>
          <a:lstStyle>
            <a:lvl1pPr algn="r" defTabSz="933450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51375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2" tIns="46691" rIns="93382" bIns="466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2" tIns="46691" rIns="93382" bIns="46691" numCol="1" anchor="b" anchorCtr="0" compatLnSpc="1">
            <a:prstTxWarp prst="textNoShape">
              <a:avLst/>
            </a:prstTxWarp>
          </a:bodyPr>
          <a:lstStyle>
            <a:lvl1pPr defTabSz="933450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2" tIns="46691" rIns="93382" bIns="46691" numCol="1" anchor="b" anchorCtr="0" compatLnSpc="1">
            <a:prstTxWarp prst="textNoShape">
              <a:avLst/>
            </a:prstTxWarp>
          </a:bodyPr>
          <a:lstStyle>
            <a:lvl1pPr algn="r" defTabSz="933450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5B9FD100-DD98-4537-A7CA-AB95B0FB9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18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6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6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6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6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6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4107A-4534-4866-9901-42A8CBD825CE}" type="slidenum">
              <a:rPr lang="en-US" smtClean="0">
                <a:ea typeface="ＭＳ Ｐゴシック"/>
                <a:cs typeface="ＭＳ Ｐゴシック"/>
              </a:rPr>
              <a:pPr/>
              <a:t>1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94D7F2-5EC7-4D70-8A7A-FD30AC2C9D6E}" type="slidenum">
              <a:rPr lang="en-US" smtClean="0">
                <a:ea typeface="ＭＳ Ｐゴシック"/>
                <a:cs typeface="ＭＳ Ｐゴシック"/>
              </a:rPr>
              <a:pPr/>
              <a:t>12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90C69B-3F7C-4FE9-9851-8411A8F3B4E6}" type="slidenum">
              <a:rPr lang="en-US" smtClean="0">
                <a:ea typeface="ＭＳ Ｐゴシック"/>
                <a:cs typeface="ＭＳ Ｐゴシック"/>
              </a:rPr>
              <a:pPr/>
              <a:t>13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E5C652-D380-4C8C-9435-B1966E04602A}" type="slidenum">
              <a:rPr lang="en-US" smtClean="0">
                <a:ea typeface="ＭＳ Ｐゴシック"/>
                <a:cs typeface="ＭＳ Ｐゴシック"/>
              </a:rPr>
              <a:pPr/>
              <a:t>14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C25EEB-82DF-4A1D-8B39-D6F72CCFF7EE}" type="slidenum">
              <a:rPr lang="en-US" smtClean="0">
                <a:ea typeface="ＭＳ Ｐゴシック"/>
                <a:cs typeface="ＭＳ Ｐゴシック"/>
              </a:rPr>
              <a:pPr/>
              <a:t>15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DADAF2-D98D-4CA4-9702-6B6D8DC3330D}" type="slidenum">
              <a:rPr lang="en-US" smtClean="0">
                <a:ea typeface="ＭＳ Ｐゴシック"/>
                <a:cs typeface="ＭＳ Ｐゴシック"/>
              </a:rPr>
              <a:pPr/>
              <a:t>16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9D5755-CFC1-436F-B767-FDFF6DAB2F51}" type="slidenum">
              <a:rPr lang="en-US" smtClean="0">
                <a:ea typeface="ＭＳ Ｐゴシック"/>
                <a:cs typeface="ＭＳ Ｐゴシック"/>
              </a:rPr>
              <a:pPr/>
              <a:t>18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0FB053-DA43-4C20-99CA-FC1A5C386DC6}" type="slidenum">
              <a:rPr lang="en-US" smtClean="0">
                <a:ea typeface="ＭＳ Ｐゴシック"/>
                <a:cs typeface="ＭＳ Ｐゴシック"/>
              </a:rPr>
              <a:pPr/>
              <a:t>19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54623E-A9F7-4112-AAC8-6BE6618A6B0B}" type="slidenum">
              <a:rPr lang="en-US" smtClean="0">
                <a:ea typeface="ＭＳ Ｐゴシック"/>
                <a:cs typeface="ＭＳ Ｐゴシック"/>
              </a:rPr>
              <a:pPr/>
              <a:t>20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5DA6EF-A3E4-4071-94AA-07ADC1903EBF}" type="slidenum">
              <a:rPr lang="en-US" smtClean="0">
                <a:ea typeface="ＭＳ Ｐゴシック"/>
                <a:cs typeface="ＭＳ Ｐゴシック"/>
              </a:rPr>
              <a:pPr/>
              <a:t>21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FBF63F-87D2-4D93-BE65-C69D6113F6E8}" type="slidenum">
              <a:rPr lang="en-US" smtClean="0">
                <a:ea typeface="ＭＳ Ｐゴシック"/>
                <a:cs typeface="ＭＳ Ｐゴシック"/>
              </a:rPr>
              <a:pPr/>
              <a:t>2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E7E6AB-8558-4C59-A45C-F1E082684C57}" type="slidenum">
              <a:rPr lang="en-US" smtClean="0">
                <a:ea typeface="ＭＳ Ｐゴシック"/>
                <a:cs typeface="ＭＳ Ｐゴシック"/>
              </a:rPr>
              <a:pPr/>
              <a:t>22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CABF5B-6A67-446F-902B-9EEF1D55AF9B}" type="slidenum">
              <a:rPr lang="en-US" smtClean="0">
                <a:ea typeface="ＭＳ Ｐゴシック"/>
                <a:cs typeface="ＭＳ Ｐゴシック"/>
              </a:rPr>
              <a:pPr/>
              <a:t>23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A02C4B-2F5C-420E-A28A-15B3C944C77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0FA65D-A4A5-47DD-A63E-99966E56F4D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E4DDCA-4E51-436B-8048-A172934D4B6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77DAD1-9E8D-4E2B-BF30-91A95ECA11B3}" type="slidenum">
              <a:rPr lang="en-US" smtClean="0">
                <a:ea typeface="ＭＳ Ｐゴシック"/>
                <a:cs typeface="ＭＳ Ｐゴシック"/>
              </a:rPr>
              <a:pPr/>
              <a:t>27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6292AF-B529-4048-9F10-00C9937D96FF}" type="slidenum">
              <a:rPr lang="en-US" smtClean="0">
                <a:ea typeface="ＭＳ Ｐゴシック"/>
                <a:cs typeface="ＭＳ Ｐゴシック"/>
              </a:rPr>
              <a:pPr/>
              <a:t>28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70E88B-DEDF-4FF9-8E43-99F8D18BA7E0}" type="slidenum">
              <a:rPr lang="en-US" smtClean="0">
                <a:ea typeface="ＭＳ Ｐゴシック"/>
                <a:cs typeface="ＭＳ Ｐゴシック"/>
              </a:rPr>
              <a:pPr/>
              <a:t>29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CE70E0-F650-4051-932A-EEC6899806F7}" type="slidenum">
              <a:rPr lang="en-US" smtClean="0">
                <a:ea typeface="ＭＳ Ｐゴシック"/>
                <a:cs typeface="ＭＳ Ｐゴシック"/>
              </a:rPr>
              <a:pPr/>
              <a:t>30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BCE120-15A7-4609-BAEF-EA561922C8B2}" type="slidenum">
              <a:rPr lang="en-US" smtClean="0">
                <a:ea typeface="ＭＳ Ｐゴシック"/>
                <a:cs typeface="ＭＳ Ｐゴシック"/>
              </a:rPr>
              <a:pPr/>
              <a:t>4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BDFDB3-53BD-4AFF-8821-21022D34653B}" type="slidenum">
              <a:rPr lang="en-US" smtClean="0">
                <a:ea typeface="ＭＳ Ｐゴシック"/>
                <a:cs typeface="ＭＳ Ｐゴシック"/>
              </a:rPr>
              <a:pPr/>
              <a:t>5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80D0C9-5910-4EBF-9718-D89476D77FA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3DE291-712A-49B6-B29D-8FD4F47EFFAC}" type="slidenum">
              <a:rPr lang="en-US" smtClean="0">
                <a:ea typeface="ＭＳ Ｐゴシック"/>
                <a:cs typeface="ＭＳ Ｐゴシック"/>
              </a:rPr>
              <a:pPr/>
              <a:t>8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704BE3-B96F-440B-BFEB-44EDB0162AF7}" type="slidenum">
              <a:rPr lang="en-US" smtClean="0">
                <a:ea typeface="ＭＳ Ｐゴシック"/>
                <a:cs typeface="ＭＳ Ｐゴシック"/>
              </a:rPr>
              <a:pPr/>
              <a:t>9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1A03F9-F0D5-46E8-99A5-C9268C6ADBD5}" type="slidenum">
              <a:rPr lang="en-US" smtClean="0">
                <a:ea typeface="ＭＳ Ｐゴシック"/>
                <a:cs typeface="ＭＳ Ｐゴシック"/>
              </a:rPr>
              <a:pPr/>
              <a:t>10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356595-694D-4476-9996-F9268BD99F2C}" type="slidenum">
              <a:rPr lang="en-US" smtClean="0">
                <a:ea typeface="ＭＳ Ｐゴシック"/>
                <a:cs typeface="ＭＳ Ｐゴシック"/>
              </a:rPr>
              <a:pPr/>
              <a:t>11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Orientation 2009-2010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Orientation 2009-2010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Orientation 2009-2010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Orientation 2009-2010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Orientation 2009-2010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Orientation 2009-2010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Orientation 2009-2010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Orientation 2009-2010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Orientation 2009-2010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Orientation 2009-2010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Orientation 2009-2010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Orientation 2009-2010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Orientation 2009-2010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39999">
              <a:srgbClr val="85C2FF"/>
            </a:gs>
            <a:gs pos="95410">
              <a:schemeClr val="tx1"/>
            </a:gs>
            <a:gs pos="70000">
              <a:schemeClr val="tx1">
                <a:lumMod val="50000"/>
              </a:schemeClr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pitchFamily="-16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Orientation 2009-2010</a:t>
            </a:r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pitchFamily="-1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ＭＳ Ｐゴシック" pitchFamily="-1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Line 16"/>
          <p:cNvSpPr>
            <a:spLocks noChangeShapeType="1"/>
          </p:cNvSpPr>
          <p:nvPr/>
        </p:nvSpPr>
        <p:spPr bwMode="auto">
          <a:xfrm>
            <a:off x="457200" y="6096000"/>
            <a:ext cx="8229600" cy="0"/>
          </a:xfrm>
          <a:prstGeom prst="line">
            <a:avLst/>
          </a:prstGeom>
          <a:noFill/>
          <a:ln w="57150" cmpd="thinThick">
            <a:solidFill>
              <a:srgbClr val="000066"/>
            </a:solidFill>
            <a:round/>
            <a:headEnd/>
            <a:tailEnd/>
          </a:ln>
          <a:extLst/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grpSp>
        <p:nvGrpSpPr>
          <p:cNvPr id="1032" name="Group 12"/>
          <p:cNvGrpSpPr>
            <a:grpSpLocks/>
          </p:cNvGrpSpPr>
          <p:nvPr/>
        </p:nvGrpSpPr>
        <p:grpSpPr bwMode="auto">
          <a:xfrm>
            <a:off x="6858000" y="6248400"/>
            <a:ext cx="1828800" cy="479425"/>
            <a:chOff x="1536" y="144"/>
            <a:chExt cx="3024" cy="734"/>
          </a:xfrm>
        </p:grpSpPr>
        <p:pic>
          <p:nvPicPr>
            <p:cNvPr id="1033" name="Picture 6" descr="IHCE-logo-1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2880" y="153"/>
              <a:ext cx="1680" cy="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7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1536" y="144"/>
              <a:ext cx="1152" cy="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5" name="Line 8"/>
            <p:cNvSpPr>
              <a:spLocks noChangeShapeType="1"/>
            </p:cNvSpPr>
            <p:nvPr/>
          </p:nvSpPr>
          <p:spPr bwMode="auto">
            <a:xfrm>
              <a:off x="2783" y="144"/>
              <a:ext cx="0" cy="719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a typeface="ＭＳ Ｐゴシック" pitchFamily="34" charset="-128"/>
                <a:cs typeface="+mn-cs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laska Extrabol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laska Extrabol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laska Extrabol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laska Extra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Wingdings" pitchFamily="2" charset="2"/>
        <a:buChar char="v"/>
        <a:defRPr sz="2800">
          <a:solidFill>
            <a:schemeClr val="tx1"/>
          </a:solidFill>
          <a:latin typeface="Trebuchet MS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Wingdings" pitchFamily="2" charset="2"/>
        <a:buChar char="v"/>
        <a:defRPr sz="2400">
          <a:solidFill>
            <a:schemeClr val="tx1"/>
          </a:solidFill>
          <a:latin typeface="Trebuchet MS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Wingdings" pitchFamily="2" charset="2"/>
        <a:buChar char="v"/>
        <a:defRPr sz="2000">
          <a:solidFill>
            <a:schemeClr val="tx1"/>
          </a:solidFill>
          <a:latin typeface="Trebuchet MS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Wingdings" pitchFamily="2" charset="2"/>
        <a:buChar char="v"/>
        <a:defRPr sz="2000">
          <a:solidFill>
            <a:schemeClr val="tx1"/>
          </a:solidFill>
          <a:latin typeface="Trebuchet MS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Wingdings" pitchFamily="2" charset="2"/>
        <a:buChar char="v"/>
        <a:defRPr sz="2000">
          <a:solidFill>
            <a:schemeClr val="tx1"/>
          </a:solidFill>
          <a:latin typeface="Trebuchet MS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Wingdings" pitchFamily="2" charset="2"/>
        <a:buChar char="v"/>
        <a:defRPr sz="2000">
          <a:solidFill>
            <a:schemeClr val="tx1"/>
          </a:solidFill>
          <a:latin typeface="Trebuchet MS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Wingdings" pitchFamily="2" charset="2"/>
        <a:buChar char="v"/>
        <a:defRPr sz="2000">
          <a:solidFill>
            <a:schemeClr val="tx1"/>
          </a:solidFill>
          <a:latin typeface="Trebuchet MS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Wingdings" pitchFamily="2" charset="2"/>
        <a:buChar char="v"/>
        <a:defRPr sz="2000">
          <a:solidFill>
            <a:schemeClr val="tx1"/>
          </a:solidFill>
          <a:latin typeface="Trebuchet MS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http://www.ccccd.edu/pr_images/culinaryweb/original/hotelman-2008-092-v1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asb.org/policy/pol/private/043500/pol.cfm?DisplayPage=CR(LOCAL).pdf&amp;QueryText=TECHNOLOGY" TargetMode="Externa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1" descr="http://www.ccccd.edu/pr_images/culinaryweb/original/pastry_class-037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057400"/>
            <a:ext cx="25971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18" descr="http://www.ccccd.edu/pr_images/culinaryweb/original/pastry_class-1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2057400"/>
            <a:ext cx="25971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1" name="Group 13"/>
          <p:cNvGrpSpPr>
            <a:grpSpLocks/>
          </p:cNvGrpSpPr>
          <p:nvPr/>
        </p:nvGrpSpPr>
        <p:grpSpPr bwMode="auto">
          <a:xfrm>
            <a:off x="2438400" y="228600"/>
            <a:ext cx="4800600" cy="1165225"/>
            <a:chOff x="1536" y="144"/>
            <a:chExt cx="3024" cy="734"/>
          </a:xfrm>
        </p:grpSpPr>
        <p:pic>
          <p:nvPicPr>
            <p:cNvPr id="17416" name="Picture 6" descr="IHCE-logo-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80" y="153"/>
              <a:ext cx="1680" cy="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7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36" y="144"/>
              <a:ext cx="1152" cy="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8" name="Line 8"/>
            <p:cNvSpPr>
              <a:spLocks noChangeShapeType="1"/>
            </p:cNvSpPr>
            <p:nvPr/>
          </p:nvSpPr>
          <p:spPr bwMode="auto">
            <a:xfrm>
              <a:off x="2784" y="144"/>
              <a:ext cx="0" cy="72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7412" name="Picture 15" descr="http://www.ccccd.edu/pr_images/culinaryweb/original/pastry_class-05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4200" y="2057400"/>
            <a:ext cx="2819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905000"/>
            <a:ext cx="8305800" cy="4191000"/>
          </a:xfrm>
          <a:gradFill rotWithShape="1">
            <a:gsLst>
              <a:gs pos="0">
                <a:srgbClr val="6699FF">
                  <a:alpha val="64998"/>
                </a:srgbClr>
              </a:gs>
              <a:gs pos="100000">
                <a:srgbClr val="E2EBFF">
                  <a:alpha val="60001"/>
                </a:srgbClr>
              </a:gs>
            </a:gsLst>
            <a:lin ang="5400000" scaled="1"/>
          </a:gradFill>
          <a:ln w="57150" cmpd="thickThin">
            <a:solidFill>
              <a:srgbClr val="000099"/>
            </a:solidFill>
          </a:ln>
        </p:spPr>
        <p:txBody>
          <a:bodyPr/>
          <a:lstStyle/>
          <a:p>
            <a:pPr eaLnBrk="1" hangingPunct="1"/>
            <a:r>
              <a:rPr lang="en-US" sz="5400" smtClean="0">
                <a:latin typeface="Cooper Black" pitchFamily="18" charset="0"/>
              </a:rPr>
              <a:t>Welcome to </a:t>
            </a:r>
            <a:br>
              <a:rPr lang="en-US" sz="5400" smtClean="0">
                <a:latin typeface="Cooper Black" pitchFamily="18" charset="0"/>
              </a:rPr>
            </a:br>
            <a:r>
              <a:rPr lang="en-US" sz="5400" smtClean="0">
                <a:latin typeface="Cooper Black" pitchFamily="18" charset="0"/>
              </a:rPr>
              <a:t>Collin’s Culinary &amp; Pastry Arts </a:t>
            </a:r>
            <a:br>
              <a:rPr lang="en-US" sz="5400" smtClean="0">
                <a:latin typeface="Cooper Black" pitchFamily="18" charset="0"/>
              </a:rPr>
            </a:br>
            <a:r>
              <a:rPr lang="en-US" sz="5400" smtClean="0">
                <a:latin typeface="Cooper Black" pitchFamily="18" charset="0"/>
              </a:rPr>
              <a:t>Student Orientation</a:t>
            </a:r>
          </a:p>
        </p:txBody>
      </p:sp>
      <p:sp>
        <p:nvSpPr>
          <p:cNvPr id="17414" name="Rectangle 16"/>
          <p:cNvSpPr>
            <a:spLocks noChangeArrowheads="1"/>
          </p:cNvSpPr>
          <p:nvPr/>
        </p:nvSpPr>
        <p:spPr bwMode="auto">
          <a:xfrm>
            <a:off x="228600" y="1524000"/>
            <a:ext cx="8610600" cy="76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104" name="Rectangle 20"/>
          <p:cNvSpPr>
            <a:spLocks noChangeArrowheads="1"/>
          </p:cNvSpPr>
          <p:nvPr/>
        </p:nvSpPr>
        <p:spPr bwMode="auto">
          <a:xfrm>
            <a:off x="6781800" y="6172200"/>
            <a:ext cx="1981200" cy="6096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38200"/>
            <a:ext cx="4495800" cy="685800"/>
          </a:xfrm>
        </p:spPr>
        <p:txBody>
          <a:bodyPr/>
          <a:lstStyle/>
          <a:p>
            <a:pPr eaLnBrk="1" hangingPunct="1">
              <a:buClr>
                <a:srgbClr val="333399"/>
              </a:buClr>
              <a:defRPr/>
            </a:pPr>
            <a:r>
              <a:rPr lang="en-US" sz="2400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Verdana" pitchFamily="34" charset="0"/>
              </a:rPr>
              <a:t>Certificate Programs: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447800"/>
            <a:ext cx="5029200" cy="1295400"/>
          </a:xfrm>
          <a:ln>
            <a:noFill/>
          </a:ln>
        </p:spPr>
        <p:txBody>
          <a:bodyPr/>
          <a:lstStyle/>
          <a:p>
            <a:pPr eaLnBrk="1" hangingPunct="1"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400" b="1" smtClean="0">
                <a:solidFill>
                  <a:srgbClr val="000099"/>
                </a:solidFill>
                <a:latin typeface="Verdana" pitchFamily="34" charset="0"/>
              </a:rPr>
              <a:t>Culinary Arts Certificate</a:t>
            </a:r>
            <a:r>
              <a:rPr lang="en-US" sz="2000" smtClean="0">
                <a:solidFill>
                  <a:srgbClr val="000099"/>
                </a:solidFill>
                <a:latin typeface="Verdana" pitchFamily="34" charset="0"/>
              </a:rPr>
              <a:t> </a:t>
            </a: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</a:pPr>
            <a:r>
              <a:rPr lang="en-US" sz="1800" smtClean="0">
                <a:solidFill>
                  <a:srgbClr val="000099"/>
                </a:solidFill>
                <a:latin typeface="Verdana" pitchFamily="34" charset="0"/>
              </a:rPr>
              <a:t>		</a:t>
            </a:r>
            <a:r>
              <a:rPr lang="en-US" sz="1600" smtClean="0">
                <a:solidFill>
                  <a:srgbClr val="000099"/>
                </a:solidFill>
                <a:latin typeface="Verdana" pitchFamily="34" charset="0"/>
              </a:rPr>
              <a:t>24 credit hours</a:t>
            </a: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457200" y="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latin typeface="Alaska Extrabold"/>
              </a:rPr>
              <a:t>IHCE PROGRAM</a:t>
            </a:r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381000" y="2228850"/>
            <a:ext cx="502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F8ACA"/>
              </a:buClr>
              <a:buFont typeface="Wingdings" pitchFamily="2" charset="2"/>
              <a:buChar char="§"/>
            </a:pPr>
            <a:r>
              <a:rPr lang="en-US" b="1" dirty="0">
                <a:solidFill>
                  <a:srgbClr val="000099"/>
                </a:solidFill>
                <a:latin typeface="Verdana" pitchFamily="34" charset="0"/>
              </a:rPr>
              <a:t>Pastry Arts Certificate</a:t>
            </a:r>
          </a:p>
          <a:p>
            <a:pPr marL="342900" indent="-342900"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</a:pPr>
            <a:r>
              <a:rPr lang="en-US" sz="1800" dirty="0">
                <a:solidFill>
                  <a:srgbClr val="000099"/>
                </a:solidFill>
                <a:latin typeface="Verdana" pitchFamily="34" charset="0"/>
              </a:rPr>
              <a:t>		</a:t>
            </a:r>
            <a:r>
              <a:rPr lang="en-US" sz="1600" dirty="0">
                <a:solidFill>
                  <a:srgbClr val="000099"/>
                </a:solidFill>
                <a:latin typeface="Verdana" pitchFamily="34" charset="0"/>
              </a:rPr>
              <a:t>24 credit hours</a:t>
            </a:r>
          </a:p>
          <a:p>
            <a:pPr marL="342900" indent="-342900">
              <a:spcBef>
                <a:spcPct val="20000"/>
              </a:spcBef>
              <a:buClr>
                <a:srgbClr val="6699FF"/>
              </a:buClr>
              <a:buFont typeface="Times" pitchFamily="18" charset="0"/>
              <a:buNone/>
            </a:pPr>
            <a:endParaRPr lang="en-US" sz="1800" dirty="0">
              <a:solidFill>
                <a:srgbClr val="000099"/>
              </a:solidFill>
              <a:latin typeface="Verdana" pitchFamily="34" charset="0"/>
            </a:endParaRPr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381000" y="2743200"/>
            <a:ext cx="7391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F8ACA"/>
              </a:buClr>
              <a:buFont typeface="Wingdings" pitchFamily="2" charset="2"/>
              <a:buChar char="§"/>
            </a:pPr>
            <a:endParaRPr lang="en-US" sz="1600">
              <a:solidFill>
                <a:srgbClr val="000099"/>
              </a:solidFill>
              <a:latin typeface="Verdana" pitchFamily="34" charset="0"/>
            </a:endParaRPr>
          </a:p>
        </p:txBody>
      </p:sp>
      <p:sp>
        <p:nvSpPr>
          <p:cNvPr id="32774" name="Rectangle 4"/>
          <p:cNvSpPr>
            <a:spLocks noChangeArrowheads="1"/>
          </p:cNvSpPr>
          <p:nvPr/>
        </p:nvSpPr>
        <p:spPr bwMode="auto">
          <a:xfrm>
            <a:off x="381000" y="3000375"/>
            <a:ext cx="8229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6699FF"/>
              </a:buClr>
              <a:buFont typeface="Arial" charset="0"/>
              <a:buChar char="•"/>
            </a:pPr>
            <a:r>
              <a:rPr lang="en-US" b="1">
                <a:solidFill>
                  <a:srgbClr val="000099"/>
                </a:solidFill>
                <a:latin typeface="Verdana" pitchFamily="34" charset="0"/>
              </a:rPr>
              <a:t>Hotel</a:t>
            </a:r>
            <a:r>
              <a:rPr lang="en-US" sz="2800" b="1">
                <a:solidFill>
                  <a:srgbClr val="000099"/>
                </a:solidFill>
                <a:latin typeface="Verdana" pitchFamily="34" charset="0"/>
              </a:rPr>
              <a:t>/</a:t>
            </a:r>
            <a:r>
              <a:rPr lang="en-US" b="1">
                <a:solidFill>
                  <a:srgbClr val="000099"/>
                </a:solidFill>
                <a:latin typeface="Verdana" pitchFamily="34" charset="0"/>
              </a:rPr>
              <a:t>Restaurant Management Certificate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6699FF"/>
              </a:buClr>
              <a:buFont typeface="Wingdings" pitchFamily="2" charset="2"/>
              <a:buNone/>
            </a:pPr>
            <a:r>
              <a:rPr lang="en-US" sz="2000">
                <a:solidFill>
                  <a:srgbClr val="000099"/>
                </a:solidFill>
                <a:latin typeface="Verdana" pitchFamily="34" charset="0"/>
              </a:rPr>
              <a:t>	       </a:t>
            </a:r>
            <a:r>
              <a:rPr lang="en-US" sz="1600">
                <a:solidFill>
                  <a:srgbClr val="000099"/>
                </a:solidFill>
                <a:latin typeface="Verdana" pitchFamily="34" charset="0"/>
              </a:rPr>
              <a:t>27 credit hours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6699FF"/>
              </a:buClr>
              <a:buFont typeface="Wingdings" pitchFamily="2" charset="2"/>
              <a:buNone/>
            </a:pPr>
            <a:endParaRPr lang="en-US" sz="1800">
              <a:solidFill>
                <a:srgbClr val="000099"/>
              </a:solidFill>
              <a:latin typeface="Verdan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6699FF"/>
              </a:buClr>
              <a:buFont typeface="Wingdings" pitchFamily="2" charset="2"/>
              <a:buNone/>
            </a:pPr>
            <a:endParaRPr lang="en-US" sz="1800">
              <a:solidFill>
                <a:srgbClr val="000099"/>
              </a:solidFill>
              <a:latin typeface="Verdan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6699FF"/>
              </a:buClr>
              <a:buFont typeface="Wingdings" pitchFamily="2" charset="2"/>
              <a:buNone/>
            </a:pPr>
            <a:endParaRPr lang="en-US" sz="1800">
              <a:solidFill>
                <a:srgbClr val="000099"/>
              </a:solidFill>
              <a:latin typeface="Verdana" pitchFamily="34" charset="0"/>
            </a:endParaRPr>
          </a:p>
        </p:txBody>
      </p:sp>
      <p:sp>
        <p:nvSpPr>
          <p:cNvPr id="32775" name="Rectangle 4"/>
          <p:cNvSpPr>
            <a:spLocks noChangeArrowheads="1"/>
          </p:cNvSpPr>
          <p:nvPr/>
        </p:nvSpPr>
        <p:spPr bwMode="auto">
          <a:xfrm>
            <a:off x="381000" y="4800600"/>
            <a:ext cx="7848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</a:pPr>
            <a:endParaRPr lang="en-US" sz="2000">
              <a:solidFill>
                <a:srgbClr val="000099"/>
              </a:solidFill>
              <a:latin typeface="Verdana" pitchFamily="34" charset="0"/>
            </a:endParaRPr>
          </a:p>
        </p:txBody>
      </p:sp>
      <p:sp>
        <p:nvSpPr>
          <p:cNvPr id="32776" name="Rectangle 4"/>
          <p:cNvSpPr>
            <a:spLocks noChangeArrowheads="1"/>
          </p:cNvSpPr>
          <p:nvPr/>
        </p:nvSpPr>
        <p:spPr bwMode="auto">
          <a:xfrm>
            <a:off x="420688" y="3876675"/>
            <a:ext cx="8610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F8ACA"/>
              </a:buClr>
              <a:buFont typeface="Wingdings" pitchFamily="2" charset="2"/>
              <a:buChar char="§"/>
            </a:pPr>
            <a:r>
              <a:rPr lang="en-US" b="1" dirty="0">
                <a:solidFill>
                  <a:srgbClr val="000099"/>
                </a:solidFill>
                <a:latin typeface="Verdana" pitchFamily="34" charset="0"/>
              </a:rPr>
              <a:t>Meetings and Event Management Certificate</a:t>
            </a:r>
          </a:p>
          <a:p>
            <a:pPr marL="342900" indent="-342900"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</a:pPr>
            <a:r>
              <a:rPr lang="en-US" sz="1800" dirty="0">
                <a:solidFill>
                  <a:srgbClr val="000099"/>
                </a:solidFill>
                <a:latin typeface="Verdana" pitchFamily="34" charset="0"/>
              </a:rPr>
              <a:t>		</a:t>
            </a:r>
            <a:r>
              <a:rPr lang="en-US" sz="1600" dirty="0" smtClean="0">
                <a:solidFill>
                  <a:srgbClr val="000099"/>
                </a:solidFill>
                <a:latin typeface="Verdana" pitchFamily="34" charset="0"/>
              </a:rPr>
              <a:t>27 </a:t>
            </a:r>
            <a:r>
              <a:rPr lang="en-US" sz="1600" dirty="0">
                <a:solidFill>
                  <a:srgbClr val="000099"/>
                </a:solidFill>
                <a:latin typeface="Verdana" pitchFamily="34" charset="0"/>
              </a:rPr>
              <a:t>credit hours</a:t>
            </a:r>
          </a:p>
          <a:p>
            <a:pPr marL="342900" indent="-342900"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</a:pPr>
            <a:endParaRPr lang="en-US" sz="2000" dirty="0">
              <a:solidFill>
                <a:srgbClr val="000099"/>
              </a:solidFill>
              <a:latin typeface="Verdana" pitchFamily="34" charset="0"/>
            </a:endParaRPr>
          </a:p>
        </p:txBody>
      </p:sp>
      <p:pic>
        <p:nvPicPr>
          <p:cNvPr id="11275" name="Picture 12" descr="http://www.ccccd.edu/pr_images/culinaryweb/original/hotelman-2008-092-v1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5791200" y="838200"/>
            <a:ext cx="3299425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33400" y="4907280"/>
            <a:ext cx="502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F8ACA"/>
              </a:buClr>
              <a:buFont typeface="Wingdings" pitchFamily="2" charset="2"/>
              <a:buChar char="§"/>
              <a:defRPr/>
            </a:pPr>
            <a:endParaRPr lang="en-US" sz="1600" kern="0" dirty="0">
              <a:solidFill>
                <a:srgbClr val="000099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295400"/>
            <a:ext cx="3276600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417638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What does it take to be a chef?</a:t>
            </a:r>
          </a:p>
        </p:txBody>
      </p:sp>
      <p:sp>
        <p:nvSpPr>
          <p:cNvPr id="34819" name="Rectangle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81400" y="1679575"/>
            <a:ext cx="5562600" cy="2133600"/>
          </a:xfrm>
          <a:ln>
            <a:noFill/>
          </a:ln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400" b="1" smtClean="0">
                <a:solidFill>
                  <a:srgbClr val="000099"/>
                </a:solidFill>
                <a:latin typeface="Trebuchet MS" pitchFamily="34" charset="0"/>
              </a:rPr>
              <a:t>Well rounded education in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b="1" smtClean="0">
                <a:solidFill>
                  <a:srgbClr val="FF0000"/>
                </a:solidFill>
                <a:latin typeface="Trebuchet MS" pitchFamily="34" charset="0"/>
              </a:rPr>
              <a:t>techniques</a:t>
            </a:r>
            <a:r>
              <a:rPr lang="en-US" sz="2400" b="1" smtClean="0">
                <a:solidFill>
                  <a:srgbClr val="000099"/>
                </a:solidFill>
                <a:latin typeface="Trebuchet MS" pitchFamily="34" charset="0"/>
              </a:rPr>
              <a:t>,</a:t>
            </a:r>
            <a:r>
              <a:rPr lang="en-US" sz="2400" b="1" smtClean="0">
                <a:latin typeface="Trebuchet MS" pitchFamily="34" charset="0"/>
              </a:rPr>
              <a:t>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b="1" smtClean="0">
                <a:solidFill>
                  <a:srgbClr val="FF0000"/>
                </a:solidFill>
                <a:latin typeface="Trebuchet MS" pitchFamily="34" charset="0"/>
              </a:rPr>
              <a:t>curiosity</a:t>
            </a:r>
            <a:r>
              <a:rPr lang="en-US" sz="2400" b="1" smtClean="0">
                <a:latin typeface="Trebuchet MS" pitchFamily="34" charset="0"/>
              </a:rPr>
              <a:t>  </a:t>
            </a:r>
            <a:r>
              <a:rPr lang="en-US" sz="2400" b="1" smtClean="0">
                <a:solidFill>
                  <a:srgbClr val="000099"/>
                </a:solidFill>
                <a:latin typeface="Trebuchet MS" pitchFamily="34" charset="0"/>
              </a:rPr>
              <a:t>and</a:t>
            </a:r>
            <a:r>
              <a:rPr lang="en-US" sz="2400" b="1" smtClean="0">
                <a:latin typeface="Trebuchet MS" pitchFamily="34" charset="0"/>
              </a:rPr>
              <a:t> </a:t>
            </a:r>
            <a:r>
              <a:rPr lang="en-US" b="1" smtClean="0">
                <a:solidFill>
                  <a:srgbClr val="FF0000"/>
                </a:solidFill>
                <a:latin typeface="Trebuchet MS" pitchFamily="34" charset="0"/>
              </a:rPr>
              <a:t>dedication</a:t>
            </a:r>
            <a:r>
              <a:rPr lang="en-US" sz="2400" b="1" smtClean="0">
                <a:latin typeface="Trebuchet MS" pitchFamily="34" charset="0"/>
              </a:rPr>
              <a:t> </a:t>
            </a:r>
            <a:r>
              <a:rPr lang="en-US" sz="2400" b="1" smtClean="0">
                <a:solidFill>
                  <a:srgbClr val="000099"/>
                </a:solidFill>
                <a:latin typeface="Trebuchet MS" pitchFamily="34" charset="0"/>
              </a:rPr>
              <a:t>to</a:t>
            </a:r>
            <a:r>
              <a:rPr lang="en-US" sz="2400" b="1" smtClean="0">
                <a:latin typeface="Trebuchet MS" pitchFamily="34" charset="0"/>
              </a:rPr>
              <a:t> </a:t>
            </a:r>
            <a:r>
              <a:rPr lang="en-US" sz="2400" b="1" smtClean="0">
                <a:solidFill>
                  <a:srgbClr val="000099"/>
                </a:solidFill>
                <a:latin typeface="Trebuchet MS" pitchFamily="34" charset="0"/>
              </a:rPr>
              <a:t>craft!</a:t>
            </a:r>
          </a:p>
          <a:p>
            <a:pPr eaLnBrk="1" hangingPunct="1"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buFont typeface="Wingdings" pitchFamily="2" charset="2"/>
              <a:buNone/>
            </a:pPr>
            <a:endParaRPr lang="en-US" sz="2400" smtClean="0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867400" y="3823335"/>
            <a:ext cx="2717800" cy="2038350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8" descr="C:\Documents and Settings\Administrator\Local Settings\Temporary Internet Files\Content.IE5\UY29SPXH\MP900430595[2]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998029" y="2801394"/>
            <a:ext cx="2737494" cy="18288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What does it require from you?</a:t>
            </a:r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438400" y="1524000"/>
            <a:ext cx="7162800" cy="4800600"/>
          </a:xfrm>
          <a:ln>
            <a:noFill/>
          </a:ln>
          <a:extLst/>
        </p:spPr>
        <p:txBody>
          <a:bodyPr>
            <a:normAutofit/>
          </a:bodyPr>
          <a:lstStyle/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3000" b="1" dirty="0" smtClean="0">
                <a:solidFill>
                  <a:srgbClr val="000099"/>
                </a:solidFill>
              </a:rPr>
              <a:t>Commitment</a:t>
            </a:r>
            <a:r>
              <a:rPr lang="en-US" sz="3000" dirty="0" smtClean="0">
                <a:solidFill>
                  <a:srgbClr val="000099"/>
                </a:solidFill>
              </a:rPr>
              <a:t> 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endParaRPr lang="en-US" sz="3000" i="1" dirty="0" smtClean="0">
              <a:solidFill>
                <a:srgbClr val="000099"/>
              </a:solidFill>
            </a:endParaRP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3000" b="1" dirty="0" smtClean="0">
                <a:solidFill>
                  <a:srgbClr val="000099"/>
                </a:solidFill>
              </a:rPr>
              <a:t>Determination</a:t>
            </a:r>
            <a:r>
              <a:rPr lang="en-US" sz="3000" dirty="0" smtClean="0">
                <a:solidFill>
                  <a:srgbClr val="000099"/>
                </a:solidFill>
              </a:rPr>
              <a:t>  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endParaRPr lang="en-US" sz="3000" dirty="0" smtClean="0">
              <a:solidFill>
                <a:srgbClr val="000099"/>
              </a:solidFill>
            </a:endParaRP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3000" b="1" dirty="0" smtClean="0">
                <a:solidFill>
                  <a:srgbClr val="000099"/>
                </a:solidFill>
              </a:rPr>
              <a:t>Perseverance</a:t>
            </a:r>
            <a:r>
              <a:rPr lang="en-US" sz="3000" dirty="0" smtClean="0">
                <a:solidFill>
                  <a:srgbClr val="000099"/>
                </a:solidFill>
              </a:rPr>
              <a:t> 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endParaRPr lang="en-US" sz="3000" dirty="0" smtClean="0">
              <a:solidFill>
                <a:srgbClr val="000099"/>
              </a:solidFill>
            </a:endParaRP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3000" b="1" dirty="0" smtClean="0">
                <a:solidFill>
                  <a:srgbClr val="000099"/>
                </a:solidFill>
              </a:rPr>
              <a:t>Willingness to co-operate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endParaRPr lang="en-US" sz="3000" dirty="0" smtClean="0">
              <a:solidFill>
                <a:srgbClr val="000099"/>
              </a:solidFill>
            </a:endParaRP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3000" b="1" dirty="0" smtClean="0">
                <a:solidFill>
                  <a:srgbClr val="000099"/>
                </a:solidFill>
              </a:rPr>
              <a:t>Professionalism</a:t>
            </a:r>
            <a:endParaRPr lang="en-US" sz="2800" i="1" dirty="0" smtClean="0">
              <a:solidFill>
                <a:srgbClr val="000099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3000" dirty="0" smtClean="0">
              <a:solidFill>
                <a:schemeClr val="accent4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>
              <a:solidFill>
                <a:schemeClr val="accent4"/>
              </a:solidFill>
            </a:endParaRPr>
          </a:p>
        </p:txBody>
      </p:sp>
      <p:pic>
        <p:nvPicPr>
          <p:cNvPr id="14340" name="Picture 7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374468" y="966788"/>
            <a:ext cx="1752741" cy="13954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pic>
        <p:nvPicPr>
          <p:cNvPr id="14341" name="Picture 8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6019800" y="1025843"/>
            <a:ext cx="2255520" cy="177555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4343" name="Picture 10" descr="C:\Documents and Settings\Administrator\Local Settings\Temporary Internet Files\Content.IE5\UY29SPXH\MP900399533[2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4650" y="2647950"/>
            <a:ext cx="1989138" cy="1466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4344" name="Picture 11" descr="C:\Documents and Settings\Administrator\Local Settings\Temporary Internet Files\Content.IE5\UY29SPXH\MC910216358[2].png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-1" y="4266003"/>
            <a:ext cx="2363939" cy="205859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1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18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18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18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121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21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21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21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1218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218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1218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218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1218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1218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1218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218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1218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1218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1218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218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1" grpId="0" build="p"/>
      <p:bldP spid="121861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066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Required Supplies for Class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52600" y="1981200"/>
            <a:ext cx="5791200" cy="3276600"/>
          </a:xfrm>
          <a:solidFill>
            <a:schemeClr val="accent6">
              <a:lumMod val="20000"/>
              <a:lumOff val="80000"/>
            </a:schemeClr>
          </a:solidFill>
          <a:ln w="76200" cmpd="tri"/>
        </p:spPr>
        <p:txBody>
          <a:bodyPr>
            <a:normAutofit/>
          </a:bodyPr>
          <a:lstStyle/>
          <a:p>
            <a:pPr eaLnBrk="1" hangingPunct="1">
              <a:buClr>
                <a:srgbClr val="3F8ACA"/>
              </a:buClr>
              <a:buFont typeface="Wingdings" pitchFamily="2" charset="2"/>
              <a:buNone/>
              <a:defRPr/>
            </a:pPr>
            <a:r>
              <a:rPr lang="en-US" sz="3400" dirty="0" smtClean="0">
                <a:solidFill>
                  <a:srgbClr val="000066"/>
                </a:solidFill>
              </a:rPr>
              <a:t>1. Uniform</a:t>
            </a: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  <a:defRPr/>
            </a:pPr>
            <a:endParaRPr lang="en-US" sz="3400" dirty="0" smtClean="0">
              <a:solidFill>
                <a:srgbClr val="000066"/>
              </a:solidFill>
            </a:endParaRP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  <a:defRPr/>
            </a:pPr>
            <a:r>
              <a:rPr lang="en-US" sz="3400" dirty="0" smtClean="0">
                <a:solidFill>
                  <a:srgbClr val="000066"/>
                </a:solidFill>
              </a:rPr>
              <a:t>2. Tool Kits and supplies</a:t>
            </a: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  <a:defRPr/>
            </a:pPr>
            <a:endParaRPr lang="en-US" sz="3400" dirty="0" smtClean="0">
              <a:solidFill>
                <a:srgbClr val="000066"/>
              </a:solidFill>
            </a:endParaRP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  <a:defRPr/>
            </a:pPr>
            <a:r>
              <a:rPr lang="en-US" sz="3400" dirty="0" smtClean="0">
                <a:solidFill>
                  <a:srgbClr val="000066"/>
                </a:solidFill>
              </a:rPr>
              <a:t>3. Books</a:t>
            </a:r>
            <a:endParaRPr lang="en-US" sz="2000" dirty="0" smtClean="0">
              <a:solidFill>
                <a:srgbClr val="000066"/>
              </a:solidFill>
            </a:endParaRPr>
          </a:p>
          <a:p>
            <a:pPr eaLnBrk="1" hangingPunct="1">
              <a:defRPr/>
            </a:pPr>
            <a:endParaRPr lang="en-US" sz="2000" dirty="0" smtClean="0">
              <a:solidFill>
                <a:srgbClr val="000066"/>
              </a:solidFill>
            </a:endParaRPr>
          </a:p>
        </p:txBody>
      </p:sp>
      <p:sp>
        <p:nvSpPr>
          <p:cNvPr id="38915" name="Text Box 6"/>
          <p:cNvSpPr txBox="1">
            <a:spLocks noChangeArrowheads="1"/>
          </p:cNvSpPr>
          <p:nvPr/>
        </p:nvSpPr>
        <p:spPr bwMode="auto">
          <a:xfrm>
            <a:off x="914400" y="1143000"/>
            <a:ext cx="784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u="sng">
                <a:solidFill>
                  <a:srgbClr val="FFFF66"/>
                </a:solidFill>
              </a:rPr>
              <a:t>For Culinary, Pastry, &amp; Hotel/Restaurant Students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990600"/>
          </a:xfrm>
        </p:spPr>
        <p:txBody>
          <a:bodyPr/>
          <a:lstStyle/>
          <a:p>
            <a:pPr algn="l" eaLnBrk="1" hangingPunct="1"/>
            <a:r>
              <a:rPr lang="en-US" smtClean="0">
                <a:solidFill>
                  <a:schemeClr val="tx1"/>
                </a:solidFill>
              </a:rPr>
              <a:t>1. Full Uniform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81200"/>
            <a:ext cx="6248400" cy="4343400"/>
          </a:xfrm>
          <a:ln>
            <a:noFill/>
          </a:ln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300" b="1" smtClean="0">
                <a:solidFill>
                  <a:srgbClr val="000099"/>
                </a:solidFill>
              </a:rPr>
              <a:t>Chef’s beanie hat</a:t>
            </a:r>
            <a:r>
              <a:rPr lang="en-US" sz="2300" smtClean="0">
                <a:solidFill>
                  <a:srgbClr val="000099"/>
                </a:solidFill>
              </a:rPr>
              <a:t> -  $7.30 </a:t>
            </a:r>
          </a:p>
          <a:p>
            <a:pPr eaLnBrk="1" hangingPunct="1">
              <a:lnSpc>
                <a:spcPct val="90000"/>
              </a:lnSpc>
              <a:buClr>
                <a:srgbClr val="3F8ACA"/>
              </a:buClr>
              <a:buFont typeface="Wingdings" pitchFamily="2" charset="2"/>
              <a:buNone/>
            </a:pPr>
            <a:endParaRPr lang="en-US" sz="230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300" b="1" smtClean="0">
                <a:solidFill>
                  <a:srgbClr val="000099"/>
                </a:solidFill>
              </a:rPr>
              <a:t>Neckerchief</a:t>
            </a:r>
            <a:r>
              <a:rPr lang="en-US" sz="2300" smtClean="0">
                <a:solidFill>
                  <a:srgbClr val="000099"/>
                </a:solidFill>
              </a:rPr>
              <a:t> - $2.90</a:t>
            </a:r>
          </a:p>
          <a:p>
            <a:pPr marL="457200" lvl="1" indent="0" eaLnBrk="1" hangingPunct="1">
              <a:lnSpc>
                <a:spcPct val="80000"/>
              </a:lnSpc>
              <a:buClr>
                <a:schemeClr val="accent2"/>
              </a:buClr>
            </a:pPr>
            <a:r>
              <a:rPr lang="en-US" sz="2300" smtClean="0">
                <a:solidFill>
                  <a:srgbClr val="000099"/>
                </a:solidFill>
              </a:rPr>
              <a:t> </a:t>
            </a:r>
            <a:r>
              <a:rPr lang="en-US" sz="2300" b="1" smtClean="0">
                <a:solidFill>
                  <a:srgbClr val="000099"/>
                </a:solidFill>
              </a:rPr>
              <a:t>blue </a:t>
            </a:r>
            <a:r>
              <a:rPr lang="en-US" sz="2300" smtClean="0">
                <a:solidFill>
                  <a:srgbClr val="000099"/>
                </a:solidFill>
              </a:rPr>
              <a:t>for culinary </a:t>
            </a:r>
          </a:p>
          <a:p>
            <a:pPr marL="457200" lvl="1" indent="0" eaLnBrk="1" hangingPunct="1">
              <a:lnSpc>
                <a:spcPct val="80000"/>
              </a:lnSpc>
              <a:buClr>
                <a:schemeClr val="accent2"/>
              </a:buClr>
            </a:pPr>
            <a:r>
              <a:rPr lang="en-US" sz="2300" smtClean="0">
                <a:solidFill>
                  <a:srgbClr val="000099"/>
                </a:solidFill>
              </a:rPr>
              <a:t> </a:t>
            </a:r>
            <a:r>
              <a:rPr lang="en-US" sz="2300" b="1" smtClean="0">
                <a:solidFill>
                  <a:srgbClr val="000099"/>
                </a:solidFill>
              </a:rPr>
              <a:t>black</a:t>
            </a:r>
            <a:r>
              <a:rPr lang="en-US" sz="2300" smtClean="0">
                <a:solidFill>
                  <a:srgbClr val="000099"/>
                </a:solidFill>
              </a:rPr>
              <a:t> for pastry</a:t>
            </a:r>
          </a:p>
          <a:p>
            <a:pPr marL="457200" lvl="1" indent="0" eaLnBrk="1" hangingPunct="1">
              <a:lnSpc>
                <a:spcPct val="80000"/>
              </a:lnSpc>
              <a:buClr>
                <a:schemeClr val="accent2"/>
              </a:buClr>
            </a:pPr>
            <a:r>
              <a:rPr lang="en-US" sz="2300" smtClean="0">
                <a:solidFill>
                  <a:srgbClr val="000099"/>
                </a:solidFill>
              </a:rPr>
              <a:t> </a:t>
            </a:r>
            <a:r>
              <a:rPr lang="en-US" sz="2300" b="1" smtClean="0">
                <a:solidFill>
                  <a:srgbClr val="000099"/>
                </a:solidFill>
              </a:rPr>
              <a:t>white</a:t>
            </a:r>
            <a:r>
              <a:rPr lang="en-US" sz="2300" smtClean="0">
                <a:solidFill>
                  <a:srgbClr val="000099"/>
                </a:solidFill>
              </a:rPr>
              <a:t> w/blue stripe for </a:t>
            </a:r>
          </a:p>
          <a:p>
            <a:pPr marL="457200" lvl="1" indent="0" eaLnBrk="1" hangingPunct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sz="2300" smtClean="0">
                <a:solidFill>
                  <a:srgbClr val="000099"/>
                </a:solidFill>
              </a:rPr>
              <a:t>   hotel/restaurant - $5.10</a:t>
            </a:r>
          </a:p>
          <a:p>
            <a:pPr marL="457200" lvl="1" indent="0" eaLnBrk="1" hangingPunct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n-US" sz="230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300" b="1" smtClean="0">
                <a:solidFill>
                  <a:srgbClr val="000099"/>
                </a:solidFill>
              </a:rPr>
              <a:t>White double-breasted chef’s jacket</a:t>
            </a:r>
            <a:r>
              <a:rPr lang="en-US" sz="2300" smtClean="0">
                <a:solidFill>
                  <a:srgbClr val="000099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Clr>
                <a:srgbClr val="3F8ACA"/>
              </a:buClr>
              <a:buFont typeface="Wingdings" pitchFamily="2" charset="2"/>
              <a:buNone/>
            </a:pPr>
            <a:r>
              <a:rPr lang="en-US" sz="2300" smtClean="0">
                <a:solidFill>
                  <a:srgbClr val="000099"/>
                </a:solidFill>
              </a:rPr>
              <a:t>	$27.75 - $29.75 </a:t>
            </a:r>
            <a:r>
              <a:rPr lang="en-US" sz="1800" smtClean="0">
                <a:solidFill>
                  <a:srgbClr val="000099"/>
                </a:solidFill>
              </a:rPr>
              <a:t>(depends on size) ~</a:t>
            </a:r>
            <a:r>
              <a:rPr lang="en-US" sz="1800" b="1" i="1" smtClean="0">
                <a:solidFill>
                  <a:srgbClr val="000099"/>
                </a:solidFill>
              </a:rPr>
              <a:t>with Collin logo</a:t>
            </a:r>
            <a:endParaRPr lang="en-US" sz="1800" b="1" i="1" smtClean="0"/>
          </a:p>
        </p:txBody>
      </p:sp>
      <p:pic>
        <p:nvPicPr>
          <p:cNvPr id="15364" name="Picture 18" descr="margaret in full uniform bi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lum bright="12000"/>
          </a:blip>
          <a:srcRect l="28206" t="1588" b="6349"/>
          <a:stretch>
            <a:fillRect/>
          </a:stretch>
        </p:blipFill>
        <p:spPr>
          <a:xfrm>
            <a:off x="6255951" y="1298381"/>
            <a:ext cx="2461293" cy="4722001"/>
          </a:xfrm>
          <a:ln>
            <a:noFill/>
          </a:ln>
          <a:effectLst>
            <a:softEdge rad="112500"/>
          </a:effectLst>
        </p:spPr>
      </p:pic>
      <p:sp>
        <p:nvSpPr>
          <p:cNvPr id="40964" name="Rectangle 6"/>
          <p:cNvSpPr>
            <a:spLocks noChangeArrowheads="1"/>
          </p:cNvSpPr>
          <p:nvPr/>
        </p:nvSpPr>
        <p:spPr bwMode="auto">
          <a:xfrm>
            <a:off x="457200" y="457200"/>
            <a:ext cx="8077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US" sz="2800"/>
          </a:p>
          <a:p>
            <a:pPr algn="ctr" eaLnBrk="0" hangingPunct="0"/>
            <a:r>
              <a:rPr lang="en-US" sz="1600" b="1" i="1"/>
              <a:t>"A Chef's professional pride can be extended to personal appearance and behavior in and around the kitchen"</a:t>
            </a:r>
            <a:r>
              <a:rPr lang="en-US" sz="2800" i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066800"/>
          </a:xfrm>
        </p:spPr>
        <p:txBody>
          <a:bodyPr/>
          <a:lstStyle/>
          <a:p>
            <a:pPr algn="l" eaLnBrk="1" hangingPunct="1"/>
            <a:r>
              <a:rPr lang="en-US" smtClean="0">
                <a:solidFill>
                  <a:schemeClr val="tx1"/>
                </a:solidFill>
              </a:rPr>
              <a:t>1. Full Uniform continued…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371600"/>
            <a:ext cx="4267200" cy="2743200"/>
          </a:xfrm>
          <a:ln>
            <a:noFill/>
          </a:ln>
        </p:spPr>
        <p:txBody>
          <a:bodyPr/>
          <a:lstStyle/>
          <a:p>
            <a:pPr eaLnBrk="1" hangingPunct="1"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400" b="1" smtClean="0">
                <a:solidFill>
                  <a:srgbClr val="000099"/>
                </a:solidFill>
              </a:rPr>
              <a:t>Black chef pants</a:t>
            </a:r>
            <a:r>
              <a:rPr lang="en-US" sz="2400" smtClean="0">
                <a:solidFill>
                  <a:srgbClr val="000099"/>
                </a:solidFill>
              </a:rPr>
              <a:t> $22.60 - $26.60 </a:t>
            </a:r>
            <a:r>
              <a:rPr lang="en-US" sz="1800" smtClean="0">
                <a:solidFill>
                  <a:srgbClr val="000099"/>
                </a:solidFill>
              </a:rPr>
              <a:t>(depends on size)</a:t>
            </a:r>
            <a:endParaRPr lang="en-US" sz="2400" smtClean="0">
              <a:solidFill>
                <a:srgbClr val="000099"/>
              </a:solidFill>
            </a:endParaRPr>
          </a:p>
          <a:p>
            <a:pPr eaLnBrk="1" hangingPunct="1"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400" b="1" smtClean="0">
                <a:solidFill>
                  <a:srgbClr val="000099"/>
                </a:solidFill>
              </a:rPr>
              <a:t>White Utility apron</a:t>
            </a:r>
            <a:r>
              <a:rPr lang="en-US" sz="2400" smtClean="0">
                <a:solidFill>
                  <a:srgbClr val="000099"/>
                </a:solidFill>
              </a:rPr>
              <a:t> $4.60</a:t>
            </a:r>
          </a:p>
          <a:p>
            <a:pPr eaLnBrk="1" hangingPunct="1"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400" b="1" smtClean="0">
                <a:solidFill>
                  <a:srgbClr val="000099"/>
                </a:solidFill>
              </a:rPr>
              <a:t>Side towels</a:t>
            </a:r>
            <a:r>
              <a:rPr lang="en-US" sz="2400" smtClean="0">
                <a:solidFill>
                  <a:srgbClr val="000099"/>
                </a:solidFill>
              </a:rPr>
              <a:t> - $.90</a:t>
            </a:r>
          </a:p>
          <a:p>
            <a:pPr eaLnBrk="1" hangingPunct="1">
              <a:buClr>
                <a:srgbClr val="3F8ACA"/>
              </a:buClr>
              <a:buFont typeface="Wingdings" pitchFamily="2" charset="2"/>
              <a:buChar char="§"/>
            </a:pPr>
            <a:endParaRPr lang="en-US" sz="2400" smtClean="0">
              <a:solidFill>
                <a:srgbClr val="000099"/>
              </a:solidFill>
            </a:endParaRP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</a:pPr>
            <a:endParaRPr lang="en-US" sz="2400" smtClean="0">
              <a:solidFill>
                <a:srgbClr val="000099"/>
              </a:solidFill>
            </a:endParaRPr>
          </a:p>
        </p:txBody>
      </p:sp>
      <p:sp>
        <p:nvSpPr>
          <p:cNvPr id="43011" name="Rectangle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295400"/>
            <a:ext cx="4184650" cy="3276600"/>
          </a:xfrm>
          <a:ln>
            <a:noFill/>
          </a:ln>
        </p:spPr>
        <p:txBody>
          <a:bodyPr/>
          <a:lstStyle/>
          <a:p>
            <a:pPr marL="635000" indent="-635000" eaLnBrk="1" hangingPunct="1"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0099"/>
                </a:solidFill>
              </a:rPr>
              <a:t>Black leather non-slip shoes</a:t>
            </a:r>
            <a:r>
              <a:rPr lang="en-US" sz="2400" dirty="0" smtClean="0">
                <a:solidFill>
                  <a:srgbClr val="000099"/>
                </a:solidFill>
              </a:rPr>
              <a:t> –</a:t>
            </a:r>
            <a:r>
              <a:rPr lang="en-US" sz="2000" dirty="0" smtClean="0">
                <a:solidFill>
                  <a:srgbClr val="000099"/>
                </a:solidFill>
              </a:rPr>
              <a:t>must have a back; kitchen only</a:t>
            </a:r>
          </a:p>
          <a:p>
            <a:pPr marL="635000" indent="-635000" eaLnBrk="1" hangingPunct="1"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0099"/>
                </a:solidFill>
              </a:rPr>
              <a:t>White tee shirt only</a:t>
            </a:r>
          </a:p>
          <a:p>
            <a:pPr marL="635000" indent="-635000" eaLnBrk="1" hangingPunct="1"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0099"/>
                </a:solidFill>
              </a:rPr>
              <a:t>White/Black cotton socks – tube sock</a:t>
            </a:r>
          </a:p>
          <a:p>
            <a:pPr marL="635000" indent="-635000" eaLnBrk="1" hangingPunct="1">
              <a:buClr>
                <a:srgbClr val="3F8ACA"/>
              </a:buClr>
              <a:buFont typeface="Wingdings" pitchFamily="2" charset="2"/>
              <a:buChar char="§"/>
            </a:pPr>
            <a:endParaRPr lang="en-US" sz="2800" dirty="0" smtClean="0">
              <a:solidFill>
                <a:srgbClr val="000099"/>
              </a:solidFill>
            </a:endParaRPr>
          </a:p>
        </p:txBody>
      </p:sp>
      <p:sp>
        <p:nvSpPr>
          <p:cNvPr id="43012" name="Text Box 6"/>
          <p:cNvSpPr txBox="1">
            <a:spLocks noChangeArrowheads="1"/>
          </p:cNvSpPr>
          <p:nvPr/>
        </p:nvSpPr>
        <p:spPr bwMode="auto">
          <a:xfrm>
            <a:off x="5410200" y="48768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609600" y="4800600"/>
            <a:ext cx="8077200" cy="95408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buSzPct val="100000"/>
              <a:buFont typeface="Wingdings" pitchFamily="2" charset="2"/>
              <a:buNone/>
              <a:defRPr/>
            </a:pPr>
            <a:r>
              <a:rPr kumimoji="1" lang="en-US" sz="2800" i="1" dirty="0">
                <a:latin typeface="Helvetica" pitchFamily="-16" charset="0"/>
                <a:ea typeface="Osaka" pitchFamily="-16" charset="-128"/>
                <a:cs typeface="+mn-cs"/>
              </a:rPr>
              <a:t>“It takes years to become a chef. It only takes minutes to look like one!”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229600" cy="1066800"/>
          </a:xfrm>
        </p:spPr>
        <p:txBody>
          <a:bodyPr/>
          <a:lstStyle/>
          <a:p>
            <a:pPr algn="l" eaLnBrk="1" hangingPunct="1"/>
            <a:r>
              <a:rPr lang="en-US" smtClean="0">
                <a:solidFill>
                  <a:schemeClr val="tx1"/>
                </a:solidFill>
              </a:rPr>
              <a:t>2. Tool Kits and Supplies for both culinary </a:t>
            </a:r>
            <a:r>
              <a:rPr lang="en-US" u="sng" smtClean="0">
                <a:solidFill>
                  <a:schemeClr val="tx1"/>
                </a:solidFill>
              </a:rPr>
              <a:t>and</a:t>
            </a:r>
            <a:r>
              <a:rPr lang="en-US" smtClean="0">
                <a:solidFill>
                  <a:schemeClr val="tx1"/>
                </a:solidFill>
              </a:rPr>
              <a:t> pastry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371600"/>
            <a:ext cx="5638800" cy="4648200"/>
          </a:xfrm>
          <a:ln>
            <a:noFill/>
          </a:ln>
        </p:spPr>
        <p:txBody>
          <a:bodyPr/>
          <a:lstStyle/>
          <a:p>
            <a:pPr eaLnBrk="1" hangingPunct="1">
              <a:buClr>
                <a:srgbClr val="3F8ACA"/>
              </a:buClr>
              <a:buFont typeface="Wingdings" pitchFamily="2" charset="2"/>
              <a:buNone/>
            </a:pPr>
            <a:r>
              <a:rPr lang="en-US" sz="2400" b="1" smtClean="0">
                <a:solidFill>
                  <a:srgbClr val="000099"/>
                </a:solidFill>
              </a:rPr>
              <a:t>Knife Kit</a:t>
            </a:r>
          </a:p>
          <a:p>
            <a:pPr lvl="1" eaLnBrk="1" hangingPunct="1"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000" smtClean="0">
                <a:solidFill>
                  <a:srgbClr val="000099"/>
                </a:solidFill>
              </a:rPr>
              <a:t>8” Chef’s Knife</a:t>
            </a:r>
          </a:p>
          <a:p>
            <a:pPr lvl="1" eaLnBrk="1" hangingPunct="1"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000" smtClean="0">
                <a:solidFill>
                  <a:srgbClr val="000099"/>
                </a:solidFill>
              </a:rPr>
              <a:t>3.5” Paring Knife</a:t>
            </a:r>
          </a:p>
          <a:p>
            <a:pPr lvl="1" eaLnBrk="1" hangingPunct="1"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000" smtClean="0">
                <a:solidFill>
                  <a:srgbClr val="000099"/>
                </a:solidFill>
              </a:rPr>
              <a:t>9” Serrated</a:t>
            </a:r>
            <a:r>
              <a:rPr lang="en-US" sz="2400" smtClean="0">
                <a:solidFill>
                  <a:srgbClr val="000099"/>
                </a:solidFill>
              </a:rPr>
              <a:t> </a:t>
            </a:r>
            <a:r>
              <a:rPr lang="en-US" sz="2000" smtClean="0">
                <a:solidFill>
                  <a:srgbClr val="000099"/>
                </a:solidFill>
              </a:rPr>
              <a:t>Knife</a:t>
            </a:r>
          </a:p>
          <a:p>
            <a:pPr lvl="1" eaLnBrk="1" hangingPunct="1"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000" smtClean="0">
                <a:solidFill>
                  <a:srgbClr val="000099"/>
                </a:solidFill>
              </a:rPr>
              <a:t>5” Boning Knife</a:t>
            </a:r>
          </a:p>
          <a:p>
            <a:pPr lvl="1" eaLnBrk="1" hangingPunct="1"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000" smtClean="0">
                <a:solidFill>
                  <a:srgbClr val="000099"/>
                </a:solidFill>
              </a:rPr>
              <a:t>10” Steel Blade</a:t>
            </a:r>
          </a:p>
          <a:p>
            <a:pPr lvl="1" eaLnBrk="1" hangingPunct="1"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000" smtClean="0">
                <a:solidFill>
                  <a:srgbClr val="000099"/>
                </a:solidFill>
              </a:rPr>
              <a:t>8 Pocket roll bag turning</a:t>
            </a:r>
            <a:endParaRPr lang="en-US" sz="2000" u="sng" smtClean="0">
              <a:solidFill>
                <a:srgbClr val="000099"/>
              </a:solidFill>
            </a:endParaRP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</a:pPr>
            <a:r>
              <a:rPr lang="en-US" sz="2400" b="1" smtClean="0">
                <a:solidFill>
                  <a:srgbClr val="000099"/>
                </a:solidFill>
              </a:rPr>
              <a:t>			</a:t>
            </a: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</a:pPr>
            <a:r>
              <a:rPr lang="en-US" sz="2400" b="1" smtClean="0">
                <a:solidFill>
                  <a:srgbClr val="000099"/>
                </a:solidFill>
              </a:rPr>
              <a:t>Grand Total  = $142.35</a:t>
            </a: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</a:pPr>
            <a:r>
              <a:rPr lang="en-US" sz="2400" b="1" smtClean="0">
                <a:solidFill>
                  <a:srgbClr val="000099"/>
                </a:solidFill>
              </a:rPr>
              <a:t> </a:t>
            </a:r>
            <a:r>
              <a:rPr lang="en-US" sz="2400" smtClean="0">
                <a:solidFill>
                  <a:srgbClr val="000099"/>
                </a:solidFill>
              </a:rPr>
              <a:t>1 Fish Spatula- </a:t>
            </a:r>
            <a:r>
              <a:rPr lang="en-US" sz="2000" smtClean="0">
                <a:solidFill>
                  <a:srgbClr val="000099"/>
                </a:solidFill>
              </a:rPr>
              <a:t>($10.75) optional </a:t>
            </a:r>
            <a:endParaRPr lang="en-US" sz="2400" b="1" smtClean="0">
              <a:solidFill>
                <a:srgbClr val="000099"/>
              </a:solidFill>
            </a:endParaRPr>
          </a:p>
        </p:txBody>
      </p:sp>
      <p:sp>
        <p:nvSpPr>
          <p:cNvPr id="45059" name="Text Box 7"/>
          <p:cNvSpPr txBox="1">
            <a:spLocks noChangeArrowheads="1"/>
          </p:cNvSpPr>
          <p:nvPr/>
        </p:nvSpPr>
        <p:spPr bwMode="auto">
          <a:xfrm>
            <a:off x="569913" y="5562600"/>
            <a:ext cx="5678487" cy="406400"/>
          </a:xfrm>
          <a:prstGeom prst="rect">
            <a:avLst/>
          </a:prstGeom>
          <a:solidFill>
            <a:srgbClr val="99FF6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FF0000"/>
                </a:solidFill>
              </a:rPr>
              <a:t>Note: Not required for Hotel/Restaurant Students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For both </a:t>
            </a:r>
            <a:r>
              <a:rPr lang="en-US" dirty="0" smtClean="0">
                <a:solidFill>
                  <a:schemeClr val="tx1"/>
                </a:solidFill>
              </a:rPr>
              <a:t>Culinary </a:t>
            </a:r>
            <a:r>
              <a:rPr lang="en-US" u="sng" dirty="0" smtClean="0">
                <a:solidFill>
                  <a:schemeClr val="tx1"/>
                </a:solidFill>
              </a:rPr>
              <a:t>and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Pastry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6934200" cy="4038600"/>
          </a:xfrm>
          <a:ln>
            <a:noFill/>
          </a:ln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800" smtClean="0">
                <a:solidFill>
                  <a:srgbClr val="000099"/>
                </a:solidFill>
                <a:latin typeface="Trebuchet MS" pitchFamily="34" charset="0"/>
              </a:rPr>
              <a:t>1 each Digital Thermometer- </a:t>
            </a:r>
            <a:r>
              <a:rPr lang="en-US" sz="2400" smtClean="0">
                <a:solidFill>
                  <a:srgbClr val="000099"/>
                </a:solidFill>
                <a:latin typeface="Trebuchet MS" pitchFamily="34" charset="0"/>
              </a:rPr>
              <a:t>$17.50</a:t>
            </a:r>
          </a:p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800" smtClean="0">
                <a:solidFill>
                  <a:srgbClr val="000099"/>
                </a:solidFill>
                <a:latin typeface="Trebuchet MS" pitchFamily="34" charset="0"/>
              </a:rPr>
              <a:t>6 each White Side Towels</a:t>
            </a:r>
          </a:p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800" smtClean="0">
                <a:solidFill>
                  <a:srgbClr val="000099"/>
                </a:solidFill>
                <a:latin typeface="Trebuchet MS" pitchFamily="34" charset="0"/>
              </a:rPr>
              <a:t>1 set Measuring Spoons -</a:t>
            </a:r>
            <a:r>
              <a:rPr lang="en-US" sz="2400" smtClean="0">
                <a:solidFill>
                  <a:srgbClr val="000099"/>
                </a:solidFill>
                <a:latin typeface="Trebuchet MS" pitchFamily="34" charset="0"/>
              </a:rPr>
              <a:t>$8.20</a:t>
            </a:r>
          </a:p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800" smtClean="0">
                <a:solidFill>
                  <a:srgbClr val="000099"/>
                </a:solidFill>
                <a:latin typeface="Trebuchet MS" pitchFamily="34" charset="0"/>
              </a:rPr>
              <a:t>1 each Peeler-</a:t>
            </a:r>
            <a:r>
              <a:rPr lang="en-US" sz="2400" smtClean="0">
                <a:solidFill>
                  <a:srgbClr val="000099"/>
                </a:solidFill>
                <a:latin typeface="Trebuchet MS" pitchFamily="34" charset="0"/>
              </a:rPr>
              <a:t>$3.70</a:t>
            </a:r>
          </a:p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800" smtClean="0">
                <a:solidFill>
                  <a:srgbClr val="000099"/>
                </a:solidFill>
                <a:latin typeface="Trebuchet MS" pitchFamily="34" charset="0"/>
              </a:rPr>
              <a:t>Heat resistant Spatula- </a:t>
            </a:r>
            <a:r>
              <a:rPr lang="en-US" sz="2400" smtClean="0">
                <a:solidFill>
                  <a:srgbClr val="000099"/>
                </a:solidFill>
                <a:latin typeface="Trebuchet MS" pitchFamily="34" charset="0"/>
              </a:rPr>
              <a:t>$16.60</a:t>
            </a:r>
          </a:p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800" smtClean="0">
                <a:solidFill>
                  <a:srgbClr val="000099"/>
                </a:solidFill>
                <a:latin typeface="Trebuchet MS" pitchFamily="34" charset="0"/>
              </a:rPr>
              <a:t>Whisk- </a:t>
            </a:r>
            <a:r>
              <a:rPr lang="en-US" sz="2400" smtClean="0">
                <a:solidFill>
                  <a:srgbClr val="000099"/>
                </a:solidFill>
                <a:latin typeface="Trebuchet MS" pitchFamily="34" charset="0"/>
              </a:rPr>
              <a:t>$7.60</a:t>
            </a:r>
          </a:p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800" smtClean="0">
                <a:solidFill>
                  <a:srgbClr val="000099"/>
                </a:solidFill>
                <a:latin typeface="Trebuchet MS" pitchFamily="34" charset="0"/>
              </a:rPr>
              <a:t>Tongs- </a:t>
            </a:r>
            <a:r>
              <a:rPr lang="en-US" sz="2400" smtClean="0">
                <a:solidFill>
                  <a:srgbClr val="000099"/>
                </a:solidFill>
                <a:latin typeface="Trebuchet MS" pitchFamily="34" charset="0"/>
              </a:rPr>
              <a:t>$7.10</a:t>
            </a:r>
          </a:p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None/>
            </a:pPr>
            <a:endParaRPr lang="en-US" sz="1800" smtClean="0">
              <a:solidFill>
                <a:srgbClr val="000099"/>
              </a:solidFill>
              <a:latin typeface="Trebuchet MS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Char char="§"/>
            </a:pPr>
            <a:endParaRPr lang="en-US" sz="2400" smtClean="0">
              <a:solidFill>
                <a:srgbClr val="000099"/>
              </a:solidFill>
              <a:latin typeface="Trebuchet MS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Char char="§"/>
            </a:pPr>
            <a:endParaRPr lang="en-US" sz="2400" smtClean="0">
              <a:solidFill>
                <a:srgbClr val="000099"/>
              </a:solidFill>
              <a:latin typeface="Trebuchet MS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mtClean="0">
              <a:solidFill>
                <a:srgbClr val="000099"/>
              </a:solidFill>
              <a:latin typeface="Trebuchet MS" pitchFamily="34" charset="0"/>
            </a:endParaRPr>
          </a:p>
        </p:txBody>
      </p:sp>
      <p:pic>
        <p:nvPicPr>
          <p:cNvPr id="18436" name="Picture 19" descr="sw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810000"/>
            <a:ext cx="3002164" cy="2376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7" name="Picture 18" descr="lemon chibous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810000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7109" name="Rectangle 7"/>
          <p:cNvSpPr>
            <a:spLocks noChangeArrowheads="1"/>
          </p:cNvSpPr>
          <p:nvPr/>
        </p:nvSpPr>
        <p:spPr bwMode="auto">
          <a:xfrm>
            <a:off x="381000" y="6248400"/>
            <a:ext cx="5867400" cy="406400"/>
          </a:xfrm>
          <a:prstGeom prst="rect">
            <a:avLst/>
          </a:prstGeom>
          <a:solidFill>
            <a:srgbClr val="99FF6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i="1">
                <a:solidFill>
                  <a:srgbClr val="FF0000"/>
                </a:solidFill>
              </a:rPr>
              <a:t>Note: Not required for Hotel/Restaurant Students</a:t>
            </a:r>
          </a:p>
        </p:txBody>
      </p:sp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6836228" y="914400"/>
            <a:ext cx="2307772" cy="3077029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2366" y="119743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mtClean="0">
                <a:solidFill>
                  <a:schemeClr val="tx1"/>
                </a:solidFill>
              </a:rPr>
              <a:t>Additional Pastry Tools :</a:t>
            </a:r>
          </a:p>
        </p:txBody>
      </p:sp>
      <p:pic>
        <p:nvPicPr>
          <p:cNvPr id="1945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1700" y="1687512"/>
            <a:ext cx="1143000" cy="1131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9155" name="Rectangle 23"/>
          <p:cNvSpPr>
            <a:spLocks noChangeArrowheads="1"/>
          </p:cNvSpPr>
          <p:nvPr/>
        </p:nvSpPr>
        <p:spPr bwMode="auto">
          <a:xfrm>
            <a:off x="666750" y="2295003"/>
            <a:ext cx="55626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6699FF"/>
              </a:buClr>
              <a:buFont typeface="Wingdings" pitchFamily="2" charset="2"/>
              <a:buNone/>
            </a:pPr>
            <a:r>
              <a:rPr lang="en-US">
                <a:solidFill>
                  <a:srgbClr val="000099"/>
                </a:solidFill>
                <a:latin typeface="Trebuchet MS" pitchFamily="34" charset="0"/>
              </a:rPr>
              <a:t>2.  Digital Scale (oz/grams)- $57.75</a:t>
            </a:r>
          </a:p>
        </p:txBody>
      </p:sp>
      <p:sp>
        <p:nvSpPr>
          <p:cNvPr id="49156" name="Rectangle 32"/>
          <p:cNvSpPr>
            <a:spLocks noChangeArrowheads="1"/>
          </p:cNvSpPr>
          <p:nvPr/>
        </p:nvSpPr>
        <p:spPr bwMode="auto">
          <a:xfrm>
            <a:off x="609600" y="3124200"/>
            <a:ext cx="3662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6699FF"/>
              </a:buClr>
              <a:buFont typeface="Wingdings" pitchFamily="2" charset="2"/>
              <a:buNone/>
            </a:pPr>
            <a:r>
              <a:rPr lang="en-US" dirty="0">
                <a:solidFill>
                  <a:srgbClr val="000099"/>
                </a:solidFill>
                <a:latin typeface="Trebuchet MS" pitchFamily="34" charset="0"/>
              </a:rPr>
              <a:t>3.  Plastic Scraper- $1.25</a:t>
            </a:r>
          </a:p>
        </p:txBody>
      </p:sp>
      <p:sp>
        <p:nvSpPr>
          <p:cNvPr id="49157" name="Rectangle 14"/>
          <p:cNvSpPr>
            <a:spLocks noChangeArrowheads="1"/>
          </p:cNvSpPr>
          <p:nvPr/>
        </p:nvSpPr>
        <p:spPr bwMode="auto">
          <a:xfrm>
            <a:off x="457200" y="6248400"/>
            <a:ext cx="5867400" cy="406400"/>
          </a:xfrm>
          <a:prstGeom prst="rect">
            <a:avLst/>
          </a:prstGeom>
          <a:solidFill>
            <a:srgbClr val="99FF6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i="1">
                <a:solidFill>
                  <a:srgbClr val="FF0000"/>
                </a:solidFill>
              </a:rPr>
              <a:t>Note: Not required for Hotel/Restaurant Students</a:t>
            </a:r>
          </a:p>
        </p:txBody>
      </p:sp>
      <p:sp>
        <p:nvSpPr>
          <p:cNvPr id="49158" name="Rectangle 13"/>
          <p:cNvSpPr>
            <a:spLocks noChangeArrowheads="1"/>
          </p:cNvSpPr>
          <p:nvPr/>
        </p:nvSpPr>
        <p:spPr bwMode="auto">
          <a:xfrm>
            <a:off x="666750" y="1463730"/>
            <a:ext cx="347662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buClr>
                <a:srgbClr val="3F8ACA"/>
              </a:buClr>
            </a:pPr>
            <a:r>
              <a:rPr lang="en-US" dirty="0">
                <a:solidFill>
                  <a:srgbClr val="000099"/>
                </a:solidFill>
                <a:latin typeface="Trebuchet MS" pitchFamily="34" charset="0"/>
              </a:rPr>
              <a:t>1.  Pizza Cutter- $4.40  </a:t>
            </a:r>
          </a:p>
        </p:txBody>
      </p:sp>
      <p:sp>
        <p:nvSpPr>
          <p:cNvPr id="49159" name="Rectangle 6"/>
          <p:cNvSpPr>
            <a:spLocks noChangeArrowheads="1"/>
          </p:cNvSpPr>
          <p:nvPr/>
        </p:nvSpPr>
        <p:spPr bwMode="auto">
          <a:xfrm>
            <a:off x="608013" y="3969961"/>
            <a:ext cx="60975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buFontTx/>
              <a:buAutoNum type="arabicPeriod" startAt="4"/>
            </a:pPr>
            <a:r>
              <a:rPr lang="en-US" dirty="0" err="1">
                <a:solidFill>
                  <a:srgbClr val="000099"/>
                </a:solidFill>
                <a:latin typeface="Trebuchet MS" pitchFamily="34" charset="0"/>
              </a:rPr>
              <a:t>Pallete</a:t>
            </a:r>
            <a:r>
              <a:rPr lang="en-US" dirty="0">
                <a:solidFill>
                  <a:srgbClr val="000099"/>
                </a:solidFill>
                <a:latin typeface="Trebuchet MS" pitchFamily="34" charset="0"/>
              </a:rPr>
              <a:t> Knife – 4 and 8 inches- $ 11.00 </a:t>
            </a:r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505200"/>
            <a:ext cx="1143000" cy="114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9161" name="Rectangle 21"/>
          <p:cNvSpPr>
            <a:spLocks noChangeArrowheads="1"/>
          </p:cNvSpPr>
          <p:nvPr/>
        </p:nvSpPr>
        <p:spPr bwMode="auto">
          <a:xfrm>
            <a:off x="609600" y="4800600"/>
            <a:ext cx="3281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rgbClr val="000099"/>
                </a:solidFill>
                <a:latin typeface="Trebuchet MS" pitchFamily="34" charset="0"/>
              </a:rPr>
              <a:t>5. Micro plane- $17.00</a:t>
            </a:r>
          </a:p>
        </p:txBody>
      </p:sp>
      <p:pic>
        <p:nvPicPr>
          <p:cNvPr id="20495" name="Picture 15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4419600" y="3048000"/>
            <a:ext cx="1123950" cy="9088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pic>
        <p:nvPicPr>
          <p:cNvPr id="17" name="Picture 14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4038600" y="990600"/>
            <a:ext cx="1274755" cy="9462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8229600" cy="1066800"/>
          </a:xfrm>
        </p:spPr>
        <p:txBody>
          <a:bodyPr/>
          <a:lstStyle/>
          <a:p>
            <a:pPr algn="l" eaLnBrk="1" hangingPunct="1"/>
            <a:r>
              <a:rPr lang="en-US" smtClean="0">
                <a:solidFill>
                  <a:schemeClr val="tx1"/>
                </a:solidFill>
              </a:rPr>
              <a:t>3.  Text Books for Class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828800"/>
            <a:ext cx="2895600" cy="2209800"/>
          </a:xfrm>
          <a:ln>
            <a:noFill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smtClean="0">
                <a:solidFill>
                  <a:srgbClr val="003399"/>
                </a:solidFill>
                <a:latin typeface="Arial" charset="0"/>
                <a:cs typeface="Arial" charset="0"/>
              </a:rPr>
              <a:t>Fundamentals of Baking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u="sng" smtClean="0">
                <a:solidFill>
                  <a:srgbClr val="003399"/>
                </a:solidFill>
                <a:latin typeface="Arial" charset="0"/>
                <a:cs typeface="Arial" charset="0"/>
              </a:rPr>
              <a:t>Professional Baking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solidFill>
                  <a:srgbClr val="003399"/>
                </a:solidFill>
                <a:latin typeface="Arial" charset="0"/>
                <a:cs typeface="Arial" charset="0"/>
              </a:rPr>
              <a:t>Wayne Gisslen:, 2012,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solidFill>
                  <a:srgbClr val="003399"/>
                </a:solidFill>
                <a:latin typeface="Arial" charset="0"/>
                <a:cs typeface="Arial" charset="0"/>
              </a:rPr>
              <a:t>6</a:t>
            </a:r>
            <a:r>
              <a:rPr lang="en-US" sz="2000" baseline="30000" smtClean="0">
                <a:solidFill>
                  <a:srgbClr val="003399"/>
                </a:solidFill>
                <a:latin typeface="Arial" charset="0"/>
                <a:cs typeface="Arial" charset="0"/>
              </a:rPr>
              <a:t>th</a:t>
            </a:r>
            <a:r>
              <a:rPr lang="en-US" sz="2000" smtClean="0">
                <a:solidFill>
                  <a:srgbClr val="003399"/>
                </a:solidFill>
                <a:latin typeface="Arial" charset="0"/>
                <a:cs typeface="Arial" charset="0"/>
              </a:rPr>
              <a:t> Ed.</a:t>
            </a:r>
          </a:p>
        </p:txBody>
      </p:sp>
      <p:sp>
        <p:nvSpPr>
          <p:cNvPr id="51203" name="Text Box 6"/>
          <p:cNvSpPr txBox="1">
            <a:spLocks noChangeArrowheads="1"/>
          </p:cNvSpPr>
          <p:nvPr/>
        </p:nvSpPr>
        <p:spPr bwMode="auto">
          <a:xfrm>
            <a:off x="2895600" y="1752600"/>
            <a:ext cx="3657600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3F8ACA"/>
              </a:buClr>
            </a:pPr>
            <a:r>
              <a:rPr lang="en-US" sz="1800" b="1">
                <a:solidFill>
                  <a:srgbClr val="003399"/>
                </a:solidFill>
              </a:rPr>
              <a:t>Basic Food Preparation </a:t>
            </a:r>
          </a:p>
          <a:p>
            <a:pPr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</a:pPr>
            <a:r>
              <a:rPr lang="en-US" sz="1800" u="sng">
                <a:solidFill>
                  <a:srgbClr val="003399"/>
                </a:solidFill>
              </a:rPr>
              <a:t>Professional Cooking </a:t>
            </a:r>
          </a:p>
          <a:p>
            <a:pPr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</a:pPr>
            <a:r>
              <a:rPr lang="en-US" sz="1800">
                <a:solidFill>
                  <a:srgbClr val="003399"/>
                </a:solidFill>
              </a:rPr>
              <a:t>Wayne Gisslen:, 2009, 7</a:t>
            </a:r>
            <a:r>
              <a:rPr lang="en-US" sz="1800" baseline="30000">
                <a:solidFill>
                  <a:srgbClr val="003399"/>
                </a:solidFill>
              </a:rPr>
              <a:t>th</a:t>
            </a:r>
          </a:p>
          <a:p>
            <a:pPr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</a:pPr>
            <a:r>
              <a:rPr lang="en-US" sz="1800">
                <a:solidFill>
                  <a:srgbClr val="003399"/>
                </a:solidFill>
              </a:rPr>
              <a:t>Ed.   </a:t>
            </a:r>
          </a:p>
          <a:p>
            <a:r>
              <a:rPr lang="en-US" sz="1600" b="1" u="sng">
                <a:solidFill>
                  <a:srgbClr val="003399"/>
                </a:solidFill>
              </a:rPr>
              <a:t>The Book of Yields: </a:t>
            </a:r>
            <a:r>
              <a:rPr lang="en-US" sz="1600" b="1">
                <a:solidFill>
                  <a:srgbClr val="003399"/>
                </a:solidFill>
              </a:rPr>
              <a:t>Accuracy in Food Costing and Purchasing</a:t>
            </a:r>
          </a:p>
          <a:p>
            <a:r>
              <a:rPr lang="en-US" sz="1600" b="1">
                <a:solidFill>
                  <a:srgbClr val="003399"/>
                </a:solidFill>
              </a:rPr>
              <a:t>Francis T. Lynch, 2010 8th Ed.</a:t>
            </a:r>
            <a:endParaRPr lang="en-US" sz="1800" b="1">
              <a:solidFill>
                <a:srgbClr val="003399"/>
              </a:solidFill>
            </a:endParaRPr>
          </a:p>
        </p:txBody>
      </p:sp>
      <p:sp>
        <p:nvSpPr>
          <p:cNvPr id="51204" name="Text Box 8"/>
          <p:cNvSpPr txBox="1">
            <a:spLocks noChangeArrowheads="1"/>
          </p:cNvSpPr>
          <p:nvPr/>
        </p:nvSpPr>
        <p:spPr bwMode="auto">
          <a:xfrm>
            <a:off x="2971800" y="990600"/>
            <a:ext cx="2209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FFFF66"/>
                </a:solidFill>
                <a:latin typeface="Alaska Extrabold"/>
              </a:rPr>
              <a:t>CULINARY CHEF 1301 </a:t>
            </a:r>
          </a:p>
        </p:txBody>
      </p:sp>
      <p:sp>
        <p:nvSpPr>
          <p:cNvPr id="51205" name="Text Box 9"/>
          <p:cNvSpPr txBox="1">
            <a:spLocks noChangeArrowheads="1"/>
          </p:cNvSpPr>
          <p:nvPr/>
        </p:nvSpPr>
        <p:spPr bwMode="auto">
          <a:xfrm>
            <a:off x="6629400" y="1066800"/>
            <a:ext cx="1981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FFFF66"/>
                </a:solidFill>
                <a:latin typeface="Alaska Extrabold"/>
              </a:rPr>
              <a:t>CATERING RSTO 2307  </a:t>
            </a:r>
          </a:p>
        </p:txBody>
      </p:sp>
      <p:sp>
        <p:nvSpPr>
          <p:cNvPr id="51206" name="Text Box 10"/>
          <p:cNvSpPr txBox="1">
            <a:spLocks noChangeArrowheads="1"/>
          </p:cNvSpPr>
          <p:nvPr/>
        </p:nvSpPr>
        <p:spPr bwMode="auto">
          <a:xfrm>
            <a:off x="228600" y="1066800"/>
            <a:ext cx="1752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FFFF66"/>
                </a:solidFill>
                <a:latin typeface="Alaska Extrabold"/>
              </a:rPr>
              <a:t>PASTRY PSTR 1301  </a:t>
            </a:r>
          </a:p>
        </p:txBody>
      </p:sp>
      <p:sp>
        <p:nvSpPr>
          <p:cNvPr id="51207" name="Rectangle 3"/>
          <p:cNvSpPr>
            <a:spLocks noChangeArrowheads="1"/>
          </p:cNvSpPr>
          <p:nvPr/>
        </p:nvSpPr>
        <p:spPr bwMode="auto">
          <a:xfrm>
            <a:off x="6172200" y="21336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6699FF"/>
              </a:buClr>
              <a:buFont typeface="Wingdings" pitchFamily="2" charset="2"/>
              <a:buChar char="v"/>
            </a:pPr>
            <a:endParaRPr lang="en-US" sz="2000">
              <a:latin typeface="Verdana" pitchFamily="34" charset="0"/>
            </a:endParaRPr>
          </a:p>
          <a:p>
            <a:pPr lvl="2">
              <a:lnSpc>
                <a:spcPct val="90000"/>
              </a:lnSpc>
              <a:spcBef>
                <a:spcPct val="20000"/>
              </a:spcBef>
              <a:buClr>
                <a:srgbClr val="6699FF"/>
              </a:buClr>
              <a:buFont typeface="Times" pitchFamily="18" charset="0"/>
              <a:buNone/>
            </a:pPr>
            <a:endParaRPr lang="en-US" sz="1600">
              <a:latin typeface="Trebuchet MS" pitchFamily="34" charset="0"/>
            </a:endParaRPr>
          </a:p>
        </p:txBody>
      </p:sp>
      <p:pic>
        <p:nvPicPr>
          <p:cNvPr id="24587" name="Picture 13" descr="http://media.wiley.com/product_data/coverImage/8X/07645579/076455798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3810000"/>
            <a:ext cx="1546225" cy="1933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209" name="TextBox 11"/>
          <p:cNvSpPr txBox="1">
            <a:spLocks noChangeArrowheads="1"/>
          </p:cNvSpPr>
          <p:nvPr/>
        </p:nvSpPr>
        <p:spPr bwMode="auto">
          <a:xfrm>
            <a:off x="6477000" y="1828800"/>
            <a:ext cx="26670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 b="1">
                <a:solidFill>
                  <a:srgbClr val="003399"/>
                </a:solidFill>
              </a:rPr>
              <a:t>Catering Management</a:t>
            </a:r>
          </a:p>
          <a:p>
            <a:pPr eaLnBrk="0" hangingPunct="0"/>
            <a:r>
              <a:rPr lang="en-US" sz="1800" u="sng">
                <a:solidFill>
                  <a:srgbClr val="003399"/>
                </a:solidFill>
              </a:rPr>
              <a:t>Catering: A Guide to Managing a Successful Business Operation</a:t>
            </a:r>
            <a:r>
              <a:rPr lang="en-US" sz="1800">
                <a:solidFill>
                  <a:srgbClr val="003399"/>
                </a:solidFill>
              </a:rPr>
              <a:t/>
            </a:r>
            <a:br>
              <a:rPr lang="en-US" sz="1800">
                <a:solidFill>
                  <a:srgbClr val="003399"/>
                </a:solidFill>
              </a:rPr>
            </a:br>
            <a:r>
              <a:rPr lang="en-US" sz="1800">
                <a:solidFill>
                  <a:srgbClr val="003399"/>
                </a:solidFill>
              </a:rPr>
              <a:t>Bruce Mattel, 2008</a:t>
            </a:r>
          </a:p>
          <a:p>
            <a:pPr eaLnBrk="0" hangingPunct="0"/>
            <a:r>
              <a:rPr lang="en-US" sz="1800">
                <a:solidFill>
                  <a:srgbClr val="000066"/>
                </a:solidFill>
              </a:rPr>
              <a:t/>
            </a:r>
            <a:br>
              <a:rPr lang="en-US" sz="1800">
                <a:solidFill>
                  <a:srgbClr val="000066"/>
                </a:solidFill>
              </a:rPr>
            </a:br>
            <a:endParaRPr lang="en-US" sz="1800">
              <a:solidFill>
                <a:srgbClr val="000066"/>
              </a:solidFill>
            </a:endParaRPr>
          </a:p>
        </p:txBody>
      </p:sp>
      <p:pic>
        <p:nvPicPr>
          <p:cNvPr id="21516" name="Picture 15" descr="04701975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3962400"/>
            <a:ext cx="1535113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unnamed.jpg"/>
          <p:cNvPicPr>
            <a:picLocks noChangeAspect="1"/>
          </p:cNvPicPr>
          <p:nvPr/>
        </p:nvPicPr>
        <p:blipFill>
          <a:blip r:embed="rId5"/>
          <a:srcRect l="17273" t="6364" r="17273"/>
          <a:stretch>
            <a:fillRect/>
          </a:stretch>
        </p:blipFill>
        <p:spPr>
          <a:xfrm>
            <a:off x="381000" y="3505200"/>
            <a:ext cx="15240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k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3962400"/>
            <a:ext cx="1524000" cy="2095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Program History</a:t>
            </a:r>
          </a:p>
        </p:txBody>
      </p:sp>
      <p:pic>
        <p:nvPicPr>
          <p:cNvPr id="5123" name="Picture 19" descr="group in kitche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6829" y="838200"/>
            <a:ext cx="2438400" cy="167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124" name="Rectangle 16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173933"/>
            <a:ext cx="3962400" cy="4184378"/>
          </a:xfrm>
          <a:solidFill>
            <a:schemeClr val="accent2">
              <a:lumMod val="50000"/>
            </a:schemeClr>
          </a:solidFill>
          <a:effectLst>
            <a:softEdge rad="127000"/>
          </a:effectLst>
        </p:spPr>
        <p:txBody>
          <a:bodyPr/>
          <a:lstStyle/>
          <a:p>
            <a:pPr>
              <a:defRPr/>
            </a:pPr>
            <a:r>
              <a:rPr lang="en-US" sz="2800" b="1" dirty="0" smtClean="0"/>
              <a:t>Lodging Management- </a:t>
            </a:r>
            <a:r>
              <a:rPr lang="en-US" sz="2400" b="1" dirty="0" smtClean="0">
                <a:solidFill>
                  <a:srgbClr val="FFFF66"/>
                </a:solidFill>
              </a:rPr>
              <a:t>1997</a:t>
            </a:r>
            <a:endParaRPr lang="en-US" sz="2800" b="1" dirty="0" smtClean="0">
              <a:solidFill>
                <a:srgbClr val="FFFF66"/>
              </a:solidFill>
            </a:endParaRPr>
          </a:p>
          <a:p>
            <a:pPr>
              <a:defRPr/>
            </a:pPr>
            <a:r>
              <a:rPr lang="en-US" sz="2800" b="1" dirty="0" smtClean="0"/>
              <a:t>Culinary Arts AAS- </a:t>
            </a:r>
            <a:r>
              <a:rPr lang="en-US" sz="2400" b="1" dirty="0" smtClean="0">
                <a:solidFill>
                  <a:srgbClr val="FFFF66"/>
                </a:solidFill>
              </a:rPr>
              <a:t>1999</a:t>
            </a:r>
            <a:endParaRPr lang="en-US" sz="2800" b="1" dirty="0" smtClean="0">
              <a:solidFill>
                <a:srgbClr val="FFFF66"/>
              </a:solidFill>
            </a:endParaRPr>
          </a:p>
          <a:p>
            <a:pPr>
              <a:defRPr/>
            </a:pPr>
            <a:r>
              <a:rPr lang="en-US" sz="2800" b="1" dirty="0" smtClean="0"/>
              <a:t>Pastry Arts AAS- </a:t>
            </a:r>
            <a:r>
              <a:rPr lang="en-US" sz="2400" b="1" dirty="0" smtClean="0">
                <a:solidFill>
                  <a:srgbClr val="FFFF66"/>
                </a:solidFill>
              </a:rPr>
              <a:t>2009</a:t>
            </a:r>
          </a:p>
          <a:p>
            <a:pPr>
              <a:defRPr/>
            </a:pPr>
            <a:r>
              <a:rPr lang="en-US" sz="2800" b="1" dirty="0" smtClean="0"/>
              <a:t>Meetings &amp; Event Management AAS </a:t>
            </a:r>
            <a:r>
              <a:rPr lang="en-US" sz="2400" b="1" dirty="0" smtClean="0"/>
              <a:t>- </a:t>
            </a:r>
            <a:r>
              <a:rPr lang="en-US" sz="2400" b="1" dirty="0" smtClean="0">
                <a:solidFill>
                  <a:srgbClr val="FFFF66"/>
                </a:solidFill>
              </a:rPr>
              <a:t>2012</a:t>
            </a:r>
            <a:endParaRPr lang="en-US" sz="2800" b="1" dirty="0" smtClean="0">
              <a:solidFill>
                <a:srgbClr val="FFFF66"/>
              </a:solidFill>
            </a:endParaRPr>
          </a:p>
        </p:txBody>
      </p:sp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90650" y="2354103"/>
            <a:ext cx="2438401" cy="18240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461" name="Picture 16" descr="pipi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191000"/>
            <a:ext cx="2584450" cy="1758950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762000"/>
            <a:ext cx="7981950" cy="2438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solidFill>
                  <a:schemeClr val="tx1">
                    <a:lumMod val="95000"/>
                  </a:schemeClr>
                </a:solidFill>
              </a:rPr>
              <a:t>Required uniform items, knife, tool kits and books are available at </a:t>
            </a:r>
            <a:br>
              <a:rPr lang="en-US" sz="36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sz="4800" dirty="0" smtClean="0">
                <a:solidFill>
                  <a:schemeClr val="accent2"/>
                </a:solidFill>
              </a:rPr>
              <a:t>PRC bookstore</a:t>
            </a:r>
            <a:r>
              <a:rPr lang="en-US" sz="3600" dirty="0" smtClean="0">
                <a:solidFill>
                  <a:schemeClr val="accent2"/>
                </a:solidFill>
              </a:rPr>
              <a:t/>
            </a:r>
            <a:br>
              <a:rPr lang="en-US" sz="3600" dirty="0" smtClean="0">
                <a:solidFill>
                  <a:schemeClr val="accent2"/>
                </a:solidFill>
              </a:rPr>
            </a:br>
            <a:r>
              <a:rPr lang="en-US" sz="3200" dirty="0" smtClean="0"/>
              <a:t>If they are out of stock, instructor will give you the names of reputable suppliers</a:t>
            </a: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3581400"/>
            <a:ext cx="3505200" cy="2336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50875" y="68263"/>
            <a:ext cx="8112125" cy="122713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</a:rPr>
              <a:t>Outline of Typical Culinary/</a:t>
            </a:r>
            <a:br>
              <a:rPr lang="en-US" sz="32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</a:rPr>
              <a:t>Pastry Arts Class</a:t>
            </a:r>
          </a:p>
        </p:txBody>
      </p:sp>
      <p:pic>
        <p:nvPicPr>
          <p:cNvPr id="23556" name="Picture 8" descr="girl at grill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 r="2283" b="2438"/>
          <a:stretch>
            <a:fillRect/>
          </a:stretch>
        </p:blipFill>
        <p:spPr>
          <a:xfrm>
            <a:off x="609600" y="1419225"/>
            <a:ext cx="3189288" cy="4465638"/>
          </a:xfrm>
          <a:ln>
            <a:noFill/>
          </a:ln>
          <a:effectLst>
            <a:softEdge rad="112500"/>
          </a:effectLst>
        </p:spPr>
      </p:pic>
      <p:sp>
        <p:nvSpPr>
          <p:cNvPr id="55299" name="Text Box 6"/>
          <p:cNvSpPr txBox="1">
            <a:spLocks noChangeArrowheads="1"/>
          </p:cNvSpPr>
          <p:nvPr/>
        </p:nvSpPr>
        <p:spPr bwMode="auto">
          <a:xfrm>
            <a:off x="4038600" y="1143000"/>
            <a:ext cx="51054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000">
                <a:solidFill>
                  <a:srgbClr val="000066"/>
                </a:solidFill>
                <a:latin typeface="Trebuchet MS" pitchFamily="34" charset="0"/>
              </a:rPr>
              <a:t>Student arrives to lecture on time and having check their cougar email account  </a:t>
            </a:r>
          </a:p>
          <a:p>
            <a:pPr eaLnBrk="0" hangingPunct="0">
              <a:spcBef>
                <a:spcPct val="50000"/>
              </a:spcBef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000">
                <a:solidFill>
                  <a:srgbClr val="000066"/>
                </a:solidFill>
                <a:latin typeface="Trebuchet MS" pitchFamily="34" charset="0"/>
              </a:rPr>
              <a:t>Students must be in full uniform in    classroom and in the kitchen</a:t>
            </a:r>
          </a:p>
          <a:p>
            <a:pPr eaLnBrk="0" hangingPunct="0">
              <a:spcBef>
                <a:spcPct val="50000"/>
              </a:spcBef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000">
                <a:solidFill>
                  <a:srgbClr val="000066"/>
                </a:solidFill>
                <a:latin typeface="Trebuchet MS" pitchFamily="34" charset="0"/>
              </a:rPr>
              <a:t>Be prepared to start class with:</a:t>
            </a:r>
          </a:p>
          <a:p>
            <a:pPr marL="742950" lvl="1" indent="-285750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1800">
                <a:solidFill>
                  <a:srgbClr val="000066"/>
                </a:solidFill>
                <a:latin typeface="Trebuchet MS" pitchFamily="34" charset="0"/>
              </a:rPr>
              <a:t>Notebook</a:t>
            </a:r>
          </a:p>
          <a:p>
            <a:pPr marL="742950" lvl="1" indent="-285750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1800">
                <a:solidFill>
                  <a:srgbClr val="000066"/>
                </a:solidFill>
                <a:latin typeface="Trebuchet MS" pitchFamily="34" charset="0"/>
              </a:rPr>
              <a:t>Textbook</a:t>
            </a:r>
          </a:p>
          <a:p>
            <a:pPr marL="742950" lvl="1" indent="-285750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1800">
                <a:solidFill>
                  <a:srgbClr val="000066"/>
                </a:solidFill>
                <a:latin typeface="Trebuchet MS" pitchFamily="34" charset="0"/>
              </a:rPr>
              <a:t>4x6 index cards</a:t>
            </a:r>
          </a:p>
          <a:p>
            <a:pPr marL="742950" lvl="1" indent="-285750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1800">
                <a:solidFill>
                  <a:srgbClr val="000066"/>
                </a:solidFill>
                <a:latin typeface="Trebuchet MS" pitchFamily="34" charset="0"/>
              </a:rPr>
              <a:t>Pocket note book</a:t>
            </a:r>
          </a:p>
          <a:p>
            <a:pPr marL="742950" lvl="1" indent="-285750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1800">
                <a:solidFill>
                  <a:srgbClr val="000066"/>
                </a:solidFill>
                <a:latin typeface="Trebuchet MS" pitchFamily="34" charset="0"/>
              </a:rPr>
              <a:t>Pens/pencils</a:t>
            </a:r>
          </a:p>
          <a:p>
            <a:pPr marL="742950" lvl="1" indent="-285750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1800">
                <a:solidFill>
                  <a:srgbClr val="000066"/>
                </a:solidFill>
                <a:latin typeface="Trebuchet MS" pitchFamily="34" charset="0"/>
              </a:rPr>
              <a:t>Class handouts</a:t>
            </a:r>
          </a:p>
          <a:p>
            <a:pPr marL="742950" lvl="1" indent="-285750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1800">
                <a:solidFill>
                  <a:srgbClr val="000066"/>
                </a:solidFill>
                <a:latin typeface="Trebuchet MS" pitchFamily="34" charset="0"/>
              </a:rPr>
              <a:t>Calculator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1524000"/>
            <a:ext cx="5791200" cy="4800600"/>
          </a:xfrm>
          <a:ln>
            <a:noFill/>
          </a:ln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400" smtClean="0">
                <a:solidFill>
                  <a:srgbClr val="000066"/>
                </a:solidFill>
                <a:latin typeface="Trebuchet MS" pitchFamily="34" charset="0"/>
                <a:ea typeface="ＭＳ Ｐゴシック"/>
                <a:cs typeface="ＭＳ Ｐゴシック"/>
              </a:rPr>
              <a:t>Hands on cooking/baking lab in either:		</a:t>
            </a:r>
          </a:p>
          <a:p>
            <a:pPr eaLnBrk="1" hangingPunct="1">
              <a:spcBef>
                <a:spcPct val="50000"/>
              </a:spcBef>
              <a:buClr>
                <a:srgbClr val="3F8ACA"/>
              </a:buClr>
              <a:buFont typeface="Wingdings" pitchFamily="2" charset="2"/>
              <a:buNone/>
            </a:pPr>
            <a:r>
              <a:rPr lang="en-US" sz="2400" smtClean="0">
                <a:solidFill>
                  <a:srgbClr val="000066"/>
                </a:solidFill>
                <a:latin typeface="Trebuchet MS" pitchFamily="34" charset="0"/>
                <a:ea typeface="ＭＳ Ｐゴシック"/>
                <a:cs typeface="ＭＳ Ｐゴシック"/>
              </a:rPr>
              <a:t>	</a:t>
            </a:r>
            <a:r>
              <a:rPr lang="en-US" sz="2400" smtClean="0">
                <a:solidFill>
                  <a:srgbClr val="FF0000"/>
                </a:solidFill>
                <a:latin typeface="Trebuchet MS" pitchFamily="34" charset="0"/>
                <a:ea typeface="ＭＳ Ｐゴシック"/>
                <a:cs typeface="ＭＳ Ｐゴシック"/>
              </a:rPr>
              <a:t>A151</a:t>
            </a:r>
            <a:r>
              <a:rPr lang="en-US" sz="2400" smtClean="0">
                <a:solidFill>
                  <a:srgbClr val="000066"/>
                </a:solidFill>
                <a:latin typeface="Trebuchet MS" pitchFamily="34" charset="0"/>
                <a:ea typeface="ＭＳ Ｐゴシック"/>
                <a:cs typeface="ＭＳ Ｐゴシック"/>
              </a:rPr>
              <a:t> - Advanced Food Prep Kitchen 	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400" smtClean="0">
                <a:solidFill>
                  <a:srgbClr val="000066"/>
                </a:solidFill>
                <a:latin typeface="Trebuchet MS" pitchFamily="34" charset="0"/>
                <a:ea typeface="ＭＳ Ｐゴシック"/>
                <a:cs typeface="ＭＳ Ｐゴシック"/>
              </a:rPr>
              <a:t>	</a:t>
            </a:r>
            <a:r>
              <a:rPr lang="en-US" sz="2400" smtClean="0">
                <a:solidFill>
                  <a:srgbClr val="FF0000"/>
                </a:solidFill>
                <a:latin typeface="Trebuchet MS" pitchFamily="34" charset="0"/>
                <a:ea typeface="ＭＳ Ｐゴシック"/>
                <a:cs typeface="ＭＳ Ｐゴシック"/>
              </a:rPr>
              <a:t>A152</a:t>
            </a:r>
            <a:r>
              <a:rPr lang="en-US" sz="2400" smtClean="0">
                <a:solidFill>
                  <a:srgbClr val="000066"/>
                </a:solidFill>
                <a:latin typeface="Trebuchet MS" pitchFamily="34" charset="0"/>
                <a:ea typeface="ＭＳ Ｐゴシック"/>
                <a:cs typeface="ＭＳ Ｐゴシック"/>
              </a:rPr>
              <a:t> - Skills/Stock Kitchen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400" smtClean="0">
                <a:solidFill>
                  <a:srgbClr val="000066"/>
                </a:solidFill>
                <a:latin typeface="Trebuchet MS" pitchFamily="34" charset="0"/>
                <a:ea typeface="ＭＳ Ｐゴシック"/>
                <a:cs typeface="ＭＳ Ｐゴシック"/>
              </a:rPr>
              <a:t>	</a:t>
            </a:r>
            <a:r>
              <a:rPr lang="en-US" sz="2400" smtClean="0">
                <a:solidFill>
                  <a:srgbClr val="FF0000"/>
                </a:solidFill>
                <a:latin typeface="Trebuchet MS" pitchFamily="34" charset="0"/>
                <a:ea typeface="ＭＳ Ｐゴシック"/>
                <a:cs typeface="ＭＳ Ｐゴシック"/>
              </a:rPr>
              <a:t>A153</a:t>
            </a:r>
            <a:r>
              <a:rPr lang="en-US" sz="2400" smtClean="0">
                <a:solidFill>
                  <a:srgbClr val="000066"/>
                </a:solidFill>
                <a:latin typeface="Trebuchet MS" pitchFamily="34" charset="0"/>
                <a:ea typeface="ＭＳ Ｐゴシック"/>
                <a:cs typeface="ＭＳ Ｐゴシック"/>
              </a:rPr>
              <a:t> - Baking and Pastry Kitchen</a:t>
            </a:r>
          </a:p>
          <a:p>
            <a:pPr marL="457200" lvl="1" indent="0"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400" smtClean="0">
                <a:solidFill>
                  <a:srgbClr val="000066"/>
                </a:solidFill>
                <a:ea typeface="ＭＳ Ｐゴシック"/>
                <a:cs typeface="ＭＳ Ｐゴシック"/>
              </a:rPr>
              <a:t>Food tasting &amp; critique</a:t>
            </a:r>
          </a:p>
          <a:p>
            <a:pPr eaLnBrk="1" hangingPunct="1">
              <a:spcBef>
                <a:spcPct val="50000"/>
              </a:spcBef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400" smtClean="0">
                <a:solidFill>
                  <a:srgbClr val="000066"/>
                </a:solidFill>
                <a:latin typeface="Trebuchet MS" pitchFamily="34" charset="0"/>
                <a:ea typeface="ＭＳ Ｐゴシック"/>
                <a:cs typeface="ＭＳ Ｐゴシック"/>
              </a:rPr>
              <a:t>Kitchen clean up</a:t>
            </a:r>
          </a:p>
        </p:txBody>
      </p:sp>
      <p:pic>
        <p:nvPicPr>
          <p:cNvPr id="24579" name="Picture 9" descr="boy rolling dough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r="1875" b="2040"/>
          <a:stretch>
            <a:fillRect/>
          </a:stretch>
        </p:blipFill>
        <p:spPr>
          <a:xfrm>
            <a:off x="5451475" y="1295400"/>
            <a:ext cx="3387725" cy="4421187"/>
          </a:xfrm>
          <a:ln>
            <a:noFill/>
          </a:ln>
          <a:effectLst>
            <a:softEdge rad="112500"/>
          </a:effectLst>
        </p:spPr>
      </p:pic>
      <p:sp>
        <p:nvSpPr>
          <p:cNvPr id="57347" name="Rectangle 2"/>
          <p:cNvSpPr>
            <a:spLocks noChangeArrowheads="1"/>
          </p:cNvSpPr>
          <p:nvPr/>
        </p:nvSpPr>
        <p:spPr bwMode="auto">
          <a:xfrm>
            <a:off x="457200" y="0"/>
            <a:ext cx="8112125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latin typeface="Alaska Extrabold"/>
              </a:rPr>
              <a:t>Outline of Typical Culinary/</a:t>
            </a:r>
            <a:br>
              <a:rPr lang="en-US" sz="3200" b="1">
                <a:latin typeface="Alaska Extrabold"/>
              </a:rPr>
            </a:br>
            <a:r>
              <a:rPr lang="en-US" sz="3200" b="1">
                <a:latin typeface="Alaska Extrabold"/>
              </a:rPr>
              <a:t>Pastry Arts Class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Kitchen Protocol</a:t>
            </a:r>
          </a:p>
        </p:txBody>
      </p:sp>
      <p:sp>
        <p:nvSpPr>
          <p:cNvPr id="59394" name="Content Placeholder 9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191000" cy="4754563"/>
          </a:xfrm>
        </p:spPr>
        <p:txBody>
          <a:bodyPr/>
          <a:lstStyle/>
          <a:p>
            <a:r>
              <a:rPr lang="en-US" sz="1800" b="1" smtClean="0">
                <a:solidFill>
                  <a:srgbClr val="FFFF66"/>
                </a:solidFill>
              </a:rPr>
              <a:t>Full uniform must be worn in the Culinary Arts Kitchen and Bakery</a:t>
            </a:r>
            <a:r>
              <a:rPr lang="en-US" sz="1800" b="1" smtClean="0">
                <a:solidFill>
                  <a:srgbClr val="000066"/>
                </a:solidFill>
              </a:rPr>
              <a:t>. Students will not be permitted to enter class without full uniform. </a:t>
            </a:r>
          </a:p>
          <a:p>
            <a:endParaRPr lang="en-US" sz="1800" b="1" smtClean="0">
              <a:solidFill>
                <a:srgbClr val="000066"/>
              </a:solidFill>
            </a:endParaRPr>
          </a:p>
          <a:p>
            <a:r>
              <a:rPr lang="en-US" sz="1800" b="1" smtClean="0">
                <a:solidFill>
                  <a:srgbClr val="FFFF66"/>
                </a:solidFill>
              </a:rPr>
              <a:t>Uniform must be clean and wrinkle free. </a:t>
            </a:r>
            <a:r>
              <a:rPr lang="en-US" sz="1800" b="1" smtClean="0">
                <a:solidFill>
                  <a:srgbClr val="000066"/>
                </a:solidFill>
              </a:rPr>
              <a:t>Students will not be permitted to enter class otherwise. It is advisable to bring along an extra apron to class.</a:t>
            </a:r>
          </a:p>
          <a:p>
            <a:pPr>
              <a:buFont typeface="Wingdings" pitchFamily="2" charset="2"/>
              <a:buNone/>
            </a:pPr>
            <a:endParaRPr lang="en-US" sz="1800" b="1" smtClean="0">
              <a:solidFill>
                <a:srgbClr val="000066"/>
              </a:solidFill>
            </a:endParaRPr>
          </a:p>
          <a:p>
            <a:r>
              <a:rPr lang="en-US" sz="1800" b="1" smtClean="0">
                <a:solidFill>
                  <a:srgbClr val="FFFF66"/>
                </a:solidFill>
              </a:rPr>
              <a:t>Finger nails should be clean and short. </a:t>
            </a:r>
            <a:r>
              <a:rPr lang="en-US" sz="1800" b="1" smtClean="0">
                <a:solidFill>
                  <a:srgbClr val="000066"/>
                </a:solidFill>
              </a:rPr>
              <a:t>Absolutely no nail polish or fake nails.</a:t>
            </a:r>
          </a:p>
        </p:txBody>
      </p:sp>
      <p:sp>
        <p:nvSpPr>
          <p:cNvPr id="59395" name="Content Placeholder 10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191000" cy="472440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FFFF66"/>
                </a:solidFill>
              </a:rPr>
              <a:t>Jewelry should be limited </a:t>
            </a:r>
            <a:r>
              <a:rPr lang="en-US" sz="1800" b="1" dirty="0" smtClean="0">
                <a:solidFill>
                  <a:srgbClr val="000066"/>
                </a:solidFill>
              </a:rPr>
              <a:t>to a metal wedding </a:t>
            </a:r>
            <a:r>
              <a:rPr lang="en-US" sz="1800" b="1" dirty="0" smtClean="0">
                <a:solidFill>
                  <a:srgbClr val="000066"/>
                </a:solidFill>
              </a:rPr>
              <a:t>band</a:t>
            </a:r>
            <a:r>
              <a:rPr lang="en-US" sz="1800" b="1" dirty="0" smtClean="0">
                <a:solidFill>
                  <a:srgbClr val="000066"/>
                </a:solidFill>
              </a:rPr>
              <a:t>. No earrings or other visible piercings.</a:t>
            </a:r>
          </a:p>
          <a:p>
            <a:endParaRPr lang="en-US" sz="1800" b="1" dirty="0" smtClean="0">
              <a:solidFill>
                <a:srgbClr val="000066"/>
              </a:solidFill>
            </a:endParaRPr>
          </a:p>
          <a:p>
            <a:r>
              <a:rPr lang="en-US" sz="1800" b="1" dirty="0" smtClean="0">
                <a:solidFill>
                  <a:srgbClr val="FFFF66"/>
                </a:solidFill>
              </a:rPr>
              <a:t> Make-up should be worn sparingly</a:t>
            </a:r>
            <a:r>
              <a:rPr lang="en-US" sz="1800" b="1" dirty="0" smtClean="0">
                <a:solidFill>
                  <a:srgbClr val="000066"/>
                </a:solidFill>
              </a:rPr>
              <a:t>. </a:t>
            </a:r>
            <a:r>
              <a:rPr lang="en-US" sz="1800" b="1" dirty="0" smtClean="0">
                <a:solidFill>
                  <a:srgbClr val="000066"/>
                </a:solidFill>
              </a:rPr>
              <a:t> No false eyelashes.</a:t>
            </a:r>
            <a:endParaRPr lang="en-US" sz="1800" b="1" dirty="0" smtClean="0">
              <a:solidFill>
                <a:srgbClr val="000066"/>
              </a:solidFill>
            </a:endParaRPr>
          </a:p>
          <a:p>
            <a:endParaRPr lang="en-US" sz="1800" b="1" dirty="0" smtClean="0">
              <a:solidFill>
                <a:srgbClr val="000066"/>
              </a:solidFill>
            </a:endParaRPr>
          </a:p>
          <a:p>
            <a:r>
              <a:rPr lang="en-US" sz="1800" b="1" dirty="0" smtClean="0">
                <a:solidFill>
                  <a:srgbClr val="FFFF66"/>
                </a:solidFill>
              </a:rPr>
              <a:t>All male students should be clean-shaven daily.</a:t>
            </a:r>
            <a:r>
              <a:rPr lang="en-US" sz="1800" b="1" dirty="0" smtClean="0">
                <a:solidFill>
                  <a:srgbClr val="000066"/>
                </a:solidFill>
              </a:rPr>
              <a:t> Sideburns should be clipped one inch above the earlobes.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Kitchen Protocol </a:t>
            </a:r>
            <a:r>
              <a:rPr lang="en-US" sz="2400" smtClean="0">
                <a:solidFill>
                  <a:schemeClr val="tx1"/>
                </a:solidFill>
              </a:rPr>
              <a:t>cont.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61442" name="Content Placeholder 4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4038600" cy="4525963"/>
          </a:xfrm>
        </p:spPr>
        <p:txBody>
          <a:bodyPr/>
          <a:lstStyle/>
          <a:p>
            <a:r>
              <a:rPr lang="en-US" sz="1800" b="1" smtClean="0">
                <a:solidFill>
                  <a:srgbClr val="FFFF66"/>
                </a:solidFill>
              </a:rPr>
              <a:t>Your hair should not touch your collar. </a:t>
            </a:r>
            <a:r>
              <a:rPr lang="en-US" sz="1800" b="1" smtClean="0">
                <a:solidFill>
                  <a:srgbClr val="000066"/>
                </a:solidFill>
              </a:rPr>
              <a:t>Hair should be either kept very short or pulled under your chef’s hat using a hair net.</a:t>
            </a:r>
          </a:p>
          <a:p>
            <a:pPr>
              <a:buFont typeface="Wingdings" pitchFamily="2" charset="2"/>
              <a:buNone/>
            </a:pPr>
            <a:endParaRPr lang="en-US" sz="1800" b="1" smtClean="0">
              <a:solidFill>
                <a:srgbClr val="000066"/>
              </a:solidFill>
            </a:endParaRPr>
          </a:p>
          <a:p>
            <a:r>
              <a:rPr lang="en-US" sz="1800" b="1" smtClean="0">
                <a:solidFill>
                  <a:srgbClr val="FFFF66"/>
                </a:solidFill>
              </a:rPr>
              <a:t>No chewing gum, drinking or eating </a:t>
            </a:r>
            <a:r>
              <a:rPr lang="en-US" sz="1800" b="1" i="1" smtClean="0">
                <a:solidFill>
                  <a:srgbClr val="000066"/>
                </a:solidFill>
              </a:rPr>
              <a:t>(other than taste testing) is permitted in the Culinary Arts Kitchen or Bakery.</a:t>
            </a:r>
          </a:p>
          <a:p>
            <a:endParaRPr lang="en-US" sz="1800" b="1" i="1" smtClean="0">
              <a:solidFill>
                <a:srgbClr val="000066"/>
              </a:solidFill>
            </a:endParaRPr>
          </a:p>
          <a:p>
            <a:r>
              <a:rPr lang="en-US" sz="1800" b="1" smtClean="0">
                <a:solidFill>
                  <a:srgbClr val="FFFF66"/>
                </a:solidFill>
              </a:rPr>
              <a:t>No running or horseplay</a:t>
            </a:r>
            <a:r>
              <a:rPr lang="en-US" sz="1800" b="1" smtClean="0">
                <a:solidFill>
                  <a:srgbClr val="000066"/>
                </a:solidFill>
              </a:rPr>
              <a:t>.</a:t>
            </a:r>
          </a:p>
          <a:p>
            <a:endParaRPr lang="en-US" sz="1800" b="1" smtClean="0">
              <a:solidFill>
                <a:srgbClr val="000066"/>
              </a:solidFill>
            </a:endParaRPr>
          </a:p>
          <a:p>
            <a:r>
              <a:rPr lang="en-US" sz="1800" b="1" smtClean="0">
                <a:solidFill>
                  <a:srgbClr val="FFFF66"/>
                </a:solidFill>
              </a:rPr>
              <a:t>No cell phone usage in the culinary labs this is a violation of the student code of conduct.</a:t>
            </a:r>
          </a:p>
        </p:txBody>
      </p:sp>
      <p:sp>
        <p:nvSpPr>
          <p:cNvPr id="61443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525963"/>
          </a:xfrm>
        </p:spPr>
        <p:txBody>
          <a:bodyPr/>
          <a:lstStyle/>
          <a:p>
            <a:r>
              <a:rPr lang="en-US" sz="1800" b="1" smtClean="0">
                <a:solidFill>
                  <a:srgbClr val="FFFF66"/>
                </a:solidFill>
              </a:rPr>
              <a:t>No food shall leave the Institute for Hospitality &amp; Culinary Arts facility.</a:t>
            </a:r>
            <a:r>
              <a:rPr lang="en-US" sz="1800" b="1" smtClean="0">
                <a:solidFill>
                  <a:srgbClr val="000066"/>
                </a:solidFill>
              </a:rPr>
              <a:t> All food prepared during class time must be consumed during class time.</a:t>
            </a:r>
          </a:p>
          <a:p>
            <a:endParaRPr lang="en-US" sz="1800" b="1" smtClean="0">
              <a:solidFill>
                <a:srgbClr val="000066"/>
              </a:solidFill>
            </a:endParaRPr>
          </a:p>
          <a:p>
            <a:r>
              <a:rPr lang="en-US" sz="1800" b="1" smtClean="0">
                <a:solidFill>
                  <a:srgbClr val="FFFF66"/>
                </a:solidFill>
              </a:rPr>
              <a:t>No personal effects in the kitchen, purses, coats etc. </a:t>
            </a:r>
            <a:r>
              <a:rPr lang="en-US" sz="1800" b="1" smtClean="0">
                <a:solidFill>
                  <a:srgbClr val="000066"/>
                </a:solidFill>
              </a:rPr>
              <a:t>Lockers are provided; students will need to bring their own locks for their lockers. Lockers must be vacated daily.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Kitchen Protocol </a:t>
            </a:r>
            <a:r>
              <a:rPr lang="en-US" sz="2400" smtClean="0">
                <a:solidFill>
                  <a:schemeClr val="tx1"/>
                </a:solidFill>
              </a:rPr>
              <a:t>cont.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63490" name="Content Placeholder 4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4572000" cy="4906963"/>
          </a:xfrm>
        </p:spPr>
        <p:txBody>
          <a:bodyPr/>
          <a:lstStyle/>
          <a:p>
            <a:r>
              <a:rPr lang="en-US" sz="1800" b="1" dirty="0" smtClean="0">
                <a:solidFill>
                  <a:srgbClr val="000066"/>
                </a:solidFill>
              </a:rPr>
              <a:t>Attendance is extremely important for all classes. Most classes will build off the previous class to develop skills and cooking methodologies. This is the time to start building a strong work ethic, which will aid in your success as a Professional Chef. </a:t>
            </a:r>
            <a:r>
              <a:rPr lang="en-US" sz="1800" b="1" dirty="0" smtClean="0">
                <a:solidFill>
                  <a:srgbClr val="FFFF00"/>
                </a:solidFill>
              </a:rPr>
              <a:t>Three absences </a:t>
            </a:r>
            <a:r>
              <a:rPr lang="en-US" sz="1800" b="1" dirty="0" smtClean="0">
                <a:solidFill>
                  <a:srgbClr val="FFFF00"/>
                </a:solidFill>
              </a:rPr>
              <a:t>will </a:t>
            </a:r>
            <a:r>
              <a:rPr lang="en-US" sz="1800" b="1" dirty="0" smtClean="0">
                <a:solidFill>
                  <a:srgbClr val="FFFF00"/>
                </a:solidFill>
              </a:rPr>
              <a:t>equal an automatic final grade of “F”. </a:t>
            </a:r>
          </a:p>
          <a:p>
            <a:endParaRPr lang="en-US" sz="1800" b="1" dirty="0" smtClean="0">
              <a:solidFill>
                <a:srgbClr val="FFFF00"/>
              </a:solidFill>
            </a:endParaRPr>
          </a:p>
          <a:p>
            <a:r>
              <a:rPr lang="en-US" sz="1800" b="1" dirty="0" smtClean="0">
                <a:solidFill>
                  <a:srgbClr val="FFFF00"/>
                </a:solidFill>
              </a:rPr>
              <a:t>Classes cannot be made up!</a:t>
            </a:r>
          </a:p>
          <a:p>
            <a:pPr>
              <a:buFont typeface="Wingdings" pitchFamily="2" charset="2"/>
              <a:buNone/>
            </a:pPr>
            <a:endParaRPr lang="en-US" sz="1800" b="1" dirty="0" smtClean="0">
              <a:solidFill>
                <a:srgbClr val="000066"/>
              </a:solidFill>
            </a:endParaRPr>
          </a:p>
          <a:p>
            <a:r>
              <a:rPr lang="en-US" sz="1800" b="1" dirty="0" smtClean="0">
                <a:solidFill>
                  <a:srgbClr val="000066"/>
                </a:solidFill>
              </a:rPr>
              <a:t>If you are late for class, it is at the discretion of the instructor whether or not you will be admitted to class and credited with attendance for that day. </a:t>
            </a:r>
          </a:p>
        </p:txBody>
      </p:sp>
      <p:sp>
        <p:nvSpPr>
          <p:cNvPr id="27652" name="Content Placeholder 5"/>
          <p:cNvSpPr>
            <a:spLocks noGrp="1"/>
          </p:cNvSpPr>
          <p:nvPr>
            <p:ph sz="half" idx="2"/>
          </p:nvPr>
        </p:nvSpPr>
        <p:spPr>
          <a:xfrm>
            <a:off x="4953000" y="914400"/>
            <a:ext cx="4038600" cy="4906963"/>
          </a:xfrm>
        </p:spPr>
        <p:txBody>
          <a:bodyPr/>
          <a:lstStyle/>
          <a:p>
            <a:pPr>
              <a:defRPr/>
            </a:pPr>
            <a:r>
              <a:rPr lang="en-US" sz="1800" b="1" dirty="0" smtClean="0">
                <a:solidFill>
                  <a:srgbClr val="000066"/>
                </a:solidFill>
              </a:rPr>
              <a:t>Each student is graded daily on the five following categories: </a:t>
            </a:r>
          </a:p>
          <a:p>
            <a:pPr lvl="1">
              <a:defRPr/>
            </a:pPr>
            <a:r>
              <a:rPr lang="en-US" sz="1800" b="1" dirty="0" smtClean="0">
                <a:solidFill>
                  <a:srgbClr val="FFFF66"/>
                </a:solidFill>
              </a:rPr>
              <a:t>Use of tools, knives, equipment</a:t>
            </a:r>
          </a:p>
          <a:p>
            <a:pPr lvl="1">
              <a:defRPr/>
            </a:pPr>
            <a:r>
              <a:rPr lang="en-US" sz="1800" b="1" dirty="0" err="1" smtClean="0">
                <a:solidFill>
                  <a:srgbClr val="FFFF66"/>
                </a:solidFill>
              </a:rPr>
              <a:t>Mise</a:t>
            </a:r>
            <a:r>
              <a:rPr lang="en-US" sz="1800" b="1" dirty="0" smtClean="0">
                <a:solidFill>
                  <a:srgbClr val="FFFF66"/>
                </a:solidFill>
              </a:rPr>
              <a:t>-en-place</a:t>
            </a:r>
          </a:p>
          <a:p>
            <a:pPr lvl="1">
              <a:defRPr/>
            </a:pPr>
            <a:r>
              <a:rPr lang="en-US" sz="1800" b="1" dirty="0" smtClean="0">
                <a:solidFill>
                  <a:srgbClr val="FFFF66"/>
                </a:solidFill>
              </a:rPr>
              <a:t>Presentation of finished product</a:t>
            </a:r>
          </a:p>
          <a:p>
            <a:pPr lvl="1">
              <a:defRPr/>
            </a:pPr>
            <a:r>
              <a:rPr lang="en-US" sz="1800" b="1" dirty="0" smtClean="0">
                <a:solidFill>
                  <a:srgbClr val="FFFF66"/>
                </a:solidFill>
              </a:rPr>
              <a:t>Sanitation</a:t>
            </a:r>
          </a:p>
          <a:p>
            <a:pPr lvl="1">
              <a:defRPr/>
            </a:pPr>
            <a:r>
              <a:rPr lang="en-US" sz="1800" b="1" dirty="0" smtClean="0">
                <a:solidFill>
                  <a:srgbClr val="FFFF66"/>
                </a:solidFill>
              </a:rPr>
              <a:t>Class participation/responsibility</a:t>
            </a:r>
          </a:p>
          <a:p>
            <a:pPr lvl="1">
              <a:buFont typeface="Wingdings" pitchFamily="2" charset="2"/>
              <a:buNone/>
              <a:defRPr/>
            </a:pPr>
            <a:endParaRPr lang="en-US" sz="1400" dirty="0" smtClean="0">
              <a:solidFill>
                <a:srgbClr val="000066"/>
              </a:solidFill>
            </a:endParaRPr>
          </a:p>
          <a:p>
            <a:pPr>
              <a:defRPr/>
            </a:pPr>
            <a:r>
              <a:rPr lang="en-US" sz="1800" b="1" dirty="0" smtClean="0">
                <a:solidFill>
                  <a:srgbClr val="000066"/>
                </a:solidFill>
              </a:rPr>
              <a:t>If you are not in class you will not receive a grade! </a:t>
            </a:r>
          </a:p>
          <a:p>
            <a:pPr>
              <a:defRPr/>
            </a:pPr>
            <a:endParaRPr lang="en-US" sz="1800" b="1" dirty="0" smtClean="0"/>
          </a:p>
          <a:p>
            <a:pPr>
              <a:buFont typeface="Wingdings" pitchFamily="2" charset="2"/>
              <a:buNone/>
              <a:defRPr/>
            </a:pPr>
            <a:endParaRPr lang="en-US" sz="1800" b="1" dirty="0" smtClean="0"/>
          </a:p>
          <a:p>
            <a:pPr>
              <a:defRPr/>
            </a:pPr>
            <a:endParaRPr lang="en-US" sz="1800" dirty="0" smtClean="0"/>
          </a:p>
          <a:p>
            <a:pPr>
              <a:buFont typeface="Wingdings" pitchFamily="2" charset="2"/>
              <a:buNone/>
              <a:defRPr/>
            </a:pPr>
            <a:endParaRPr lang="en-US" sz="1800" dirty="0" smtClean="0"/>
          </a:p>
          <a:p>
            <a:pPr>
              <a:defRPr/>
            </a:pPr>
            <a:endParaRPr lang="en-US" sz="1800" dirty="0" smtClean="0"/>
          </a:p>
          <a:p>
            <a:pPr>
              <a:defRPr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Grade Standards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525963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CHEF 1305 </a:t>
            </a:r>
            <a:r>
              <a:rPr lang="en-US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Sanitation &amp; Safety</a:t>
            </a:r>
          </a:p>
          <a:p>
            <a:pPr lvl="1">
              <a:defRPr/>
            </a:pPr>
            <a:r>
              <a:rPr lang="en-US" sz="2000" dirty="0" smtClean="0">
                <a:solidFill>
                  <a:srgbClr val="000066"/>
                </a:solidFill>
              </a:rPr>
              <a:t>A final grade of “C” or higher to move past CHEF 1301 &amp; PSTR 1301</a:t>
            </a:r>
          </a:p>
          <a:p>
            <a:pPr lvl="1">
              <a:buFont typeface="Wingdings" pitchFamily="2" charset="2"/>
              <a:buNone/>
              <a:defRPr/>
            </a:pPr>
            <a:endParaRPr lang="en-US" sz="2000" dirty="0" smtClean="0">
              <a:solidFill>
                <a:srgbClr val="000066"/>
              </a:solidFill>
            </a:endParaRPr>
          </a:p>
          <a:p>
            <a:pPr>
              <a:defRPr/>
            </a:pPr>
            <a:r>
              <a:rPr lang="en-US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CHEF 1301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Basic Food Preparation</a:t>
            </a:r>
          </a:p>
          <a:p>
            <a:pPr lvl="1">
              <a:defRPr/>
            </a:pPr>
            <a:r>
              <a:rPr lang="en-US" sz="2000" dirty="0" smtClean="0">
                <a:solidFill>
                  <a:srgbClr val="000066"/>
                </a:solidFill>
              </a:rPr>
              <a:t>A final grade of “C” or higher to move into more advanced culinary classes</a:t>
            </a:r>
          </a:p>
        </p:txBody>
      </p:sp>
      <p:sp>
        <p:nvSpPr>
          <p:cNvPr id="28676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525963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PSTR 1301 </a:t>
            </a:r>
            <a:r>
              <a:rPr lang="en-US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Fundamentals of Baking</a:t>
            </a:r>
          </a:p>
          <a:p>
            <a:pPr lvl="1">
              <a:defRPr/>
            </a:pPr>
            <a:r>
              <a:rPr lang="en-US" sz="2000" dirty="0" smtClean="0">
                <a:solidFill>
                  <a:srgbClr val="000066"/>
                </a:solidFill>
              </a:rPr>
              <a:t>A final grade of “C” or higher to move into more advanced pastry classes</a:t>
            </a:r>
          </a:p>
        </p:txBody>
      </p:sp>
      <p:pic>
        <p:nvPicPr>
          <p:cNvPr id="65540" name="Picture 2" descr="C:\Documents and Settings\Administrator\Local Settings\Temporary Internet Files\Content.IE5\UT2QV2OI\MCj0326084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3581400"/>
            <a:ext cx="1981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38400" y="76200"/>
            <a:ext cx="4419600" cy="91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Communications</a:t>
            </a:r>
          </a:p>
        </p:txBody>
      </p:sp>
      <p:sp>
        <p:nvSpPr>
          <p:cNvPr id="67586" name="Rectangle 6"/>
          <p:cNvSpPr>
            <a:spLocks noChangeArrowheads="1"/>
          </p:cNvSpPr>
          <p:nvPr/>
        </p:nvSpPr>
        <p:spPr bwMode="auto">
          <a:xfrm>
            <a:off x="1295400" y="4343400"/>
            <a:ext cx="7010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3200" b="1">
                <a:solidFill>
                  <a:srgbClr val="000099"/>
                </a:solidFill>
              </a:rPr>
              <a:t>CougarWeb and Cougar Mail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3200" b="1">
                <a:solidFill>
                  <a:srgbClr val="000099"/>
                </a:solidFill>
              </a:rPr>
              <a:t>Blast emails from program chair</a:t>
            </a:r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95400"/>
            <a:ext cx="3124200" cy="25384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295400"/>
            <a:ext cx="3048000" cy="25122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7589" name="Rectangle -10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67590" name="Picture -1019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5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1" name="Picture -1015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2" name="Picture -1011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5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3" name="Rectangle -1010"/>
          <p:cNvSpPr>
            <a:spLocks noChangeArrowheads="1"/>
          </p:cNvSpPr>
          <p:nvPr/>
        </p:nvSpPr>
        <p:spPr bwMode="auto">
          <a:xfrm>
            <a:off x="0" y="0"/>
            <a:ext cx="45783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/>
            </a:r>
            <a:br>
              <a:rPr lang="en-US"/>
            </a:br>
            <a:endParaRPr lang="en-US"/>
          </a:p>
        </p:txBody>
      </p:sp>
      <p:pic>
        <p:nvPicPr>
          <p:cNvPr id="67594" name="Picture -992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5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5" name="Picture -987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5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6" name="Picture -983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5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7" name="Picture -979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8" name="Picture -976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9" name="Picture -972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5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00" name="Picture -970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40970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01" name="Picture -968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3820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02" name="Picture -966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20967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03" name="Picture -964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953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04" name="Picture -962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26707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605" name="Rectangle -881">
            <a:hlinkClick r:id="rId6"/>
          </p:cNvPr>
          <p:cNvSpPr>
            <a:spLocks noChangeArrowheads="1"/>
          </p:cNvSpPr>
          <p:nvPr/>
        </p:nvSpPr>
        <p:spPr bwMode="auto">
          <a:xfrm>
            <a:off x="1228725" y="2962275"/>
            <a:ext cx="1352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7606" name="Control -1007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7607" name="Control -1004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7608" name="Control -1003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295400"/>
            <a:ext cx="2083304" cy="1562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295400"/>
            <a:ext cx="2209800" cy="165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9" name="Picture 6" descr="05pb-030 HCSA Logo A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 l="14287" t="31364" r="14285" b="35909"/>
          <a:stretch>
            <a:fillRect/>
          </a:stretch>
        </p:blipFill>
        <p:spPr>
          <a:xfrm>
            <a:off x="7223125" y="152400"/>
            <a:ext cx="1920875" cy="83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97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76200"/>
            <a:ext cx="9144000" cy="14478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4800" dirty="0" smtClean="0">
                <a:solidFill>
                  <a:schemeClr val="tx1"/>
                </a:solidFill>
              </a:rPr>
              <a:t>HCSA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/>
            </a:r>
            <a:br>
              <a:rPr lang="en-US" sz="2800" dirty="0" smtClean="0">
                <a:solidFill>
                  <a:srgbClr val="002060"/>
                </a:solidFill>
              </a:rPr>
            </a:br>
            <a:r>
              <a:rPr lang="en-US" sz="2800" dirty="0" smtClean="0">
                <a:solidFill>
                  <a:srgbClr val="92D050"/>
                </a:solidFill>
              </a:rPr>
              <a:t>Hospitality and Culinary Student Association</a:t>
            </a:r>
          </a:p>
        </p:txBody>
      </p:sp>
      <p:pic>
        <p:nvPicPr>
          <p:cNvPr id="29701" name="Picture 12" descr="hcsa in kitchen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2098675" y="1524000"/>
            <a:ext cx="1558925" cy="1136650"/>
          </a:xfrm>
          <a:ln>
            <a:noFill/>
          </a:ln>
          <a:effectLst>
            <a:softEdge rad="112500"/>
          </a:effectLst>
        </p:spPr>
      </p:pic>
      <p:sp>
        <p:nvSpPr>
          <p:cNvPr id="6963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8304" y="2667000"/>
            <a:ext cx="4953000" cy="4191000"/>
          </a:xfrm>
          <a:ln>
            <a:noFill/>
          </a:ln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0066"/>
                </a:solidFill>
              </a:rPr>
              <a:t>Student run organization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0066"/>
                </a:solidFill>
              </a:rPr>
              <a:t>Enrich your college experience!!!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0066"/>
                </a:solidFill>
              </a:rPr>
              <a:t>Get involved - become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3F8ACA"/>
              </a:buCl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0066"/>
                </a:solidFill>
              </a:rPr>
              <a:t>   an officer or member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0066"/>
                </a:solidFill>
              </a:rPr>
              <a:t>It’s absolutely free!</a:t>
            </a:r>
          </a:p>
        </p:txBody>
      </p:sp>
      <p:sp>
        <p:nvSpPr>
          <p:cNvPr id="69639" name="Text Box 9"/>
          <p:cNvSpPr txBox="1">
            <a:spLocks noChangeArrowheads="1"/>
          </p:cNvSpPr>
          <p:nvPr/>
        </p:nvSpPr>
        <p:spPr bwMode="auto">
          <a:xfrm>
            <a:off x="5334000" y="1470025"/>
            <a:ext cx="3810000" cy="2950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rgbClr val="3F8ACA"/>
              </a:buClr>
              <a:buSzPct val="100000"/>
              <a:buFont typeface="Wingdings" pitchFamily="2" charset="2"/>
              <a:buChar char="§"/>
            </a:pPr>
            <a:r>
              <a:rPr lang="en-US" sz="2700" dirty="0">
                <a:latin typeface="Helvetica" pitchFamily="34" charset="0"/>
                <a:ea typeface="Osaka"/>
                <a:cs typeface="Osaka"/>
              </a:rPr>
              <a:t> </a:t>
            </a:r>
            <a:r>
              <a:rPr lang="en-US" b="1" dirty="0">
                <a:latin typeface="Helvetica" pitchFamily="34" charset="0"/>
                <a:ea typeface="Osaka"/>
                <a:cs typeface="Osaka"/>
              </a:rPr>
              <a:t>Some past activities:</a:t>
            </a:r>
            <a:endParaRPr lang="en-US" sz="2000" b="1" dirty="0">
              <a:latin typeface="Helvetica" pitchFamily="34" charset="0"/>
              <a:ea typeface="Osaka"/>
              <a:cs typeface="Osaka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CCC538"/>
              </a:buClr>
              <a:buSzPct val="100000"/>
              <a:buFont typeface="Wingdings" pitchFamily="2" charset="2"/>
              <a:buChar char="ü"/>
            </a:pPr>
            <a:r>
              <a:rPr lang="en-US" sz="2000" dirty="0">
                <a:solidFill>
                  <a:srgbClr val="000066"/>
                </a:solidFill>
                <a:latin typeface="Arial Rounded MT Bold" pitchFamily="34" charset="0"/>
                <a:ea typeface="Osaka"/>
                <a:cs typeface="Osaka"/>
              </a:rPr>
              <a:t>HOSPY Awards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CCC538"/>
              </a:buClr>
              <a:buSzPct val="100000"/>
              <a:buFont typeface="Wingdings" pitchFamily="2" charset="2"/>
              <a:buChar char="ü"/>
            </a:pPr>
            <a:r>
              <a:rPr lang="en-US" sz="2000" dirty="0">
                <a:solidFill>
                  <a:srgbClr val="000066"/>
                </a:solidFill>
                <a:latin typeface="Arial Rounded MT Bold" pitchFamily="34" charset="0"/>
                <a:ea typeface="Osaka"/>
                <a:cs typeface="Osaka"/>
              </a:rPr>
              <a:t>Chef Tables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CCC538"/>
              </a:buClr>
              <a:buSzPct val="100000"/>
              <a:buFont typeface="Wingdings" pitchFamily="2" charset="2"/>
              <a:buChar char="ü"/>
            </a:pPr>
            <a:r>
              <a:rPr lang="en-US" sz="2000" dirty="0">
                <a:solidFill>
                  <a:srgbClr val="000066"/>
                </a:solidFill>
                <a:latin typeface="Arial Rounded MT Bold" pitchFamily="34" charset="0"/>
                <a:ea typeface="Osaka"/>
                <a:cs typeface="Osaka"/>
              </a:rPr>
              <a:t>Bake Sales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CCC538"/>
              </a:buClr>
              <a:buSzPct val="100000"/>
              <a:buFont typeface="Wingdings" pitchFamily="2" charset="2"/>
              <a:buChar char="ü"/>
            </a:pPr>
            <a:r>
              <a:rPr lang="en-US" sz="2000" dirty="0">
                <a:solidFill>
                  <a:srgbClr val="000066"/>
                </a:solidFill>
                <a:latin typeface="Arial Rounded MT Bold" pitchFamily="34" charset="0"/>
                <a:ea typeface="Osaka"/>
                <a:cs typeface="Osaka"/>
              </a:rPr>
              <a:t>Chili Confrontational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CCC538"/>
              </a:buClr>
              <a:buSzPct val="100000"/>
              <a:buFont typeface="Wingdings" pitchFamily="2" charset="2"/>
              <a:buChar char="ü"/>
            </a:pPr>
            <a:r>
              <a:rPr lang="en-US" sz="2000" dirty="0">
                <a:solidFill>
                  <a:srgbClr val="000066"/>
                </a:solidFill>
                <a:latin typeface="Arial Rounded MT Bold" pitchFamily="34" charset="0"/>
                <a:ea typeface="Osaka"/>
                <a:cs typeface="Osaka"/>
              </a:rPr>
              <a:t>Treats for Christmas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CCC538"/>
              </a:buClr>
              <a:buSzPct val="100000"/>
              <a:buFont typeface="Wingdings" pitchFamily="2" charset="2"/>
              <a:buChar char="ü"/>
            </a:pPr>
            <a:r>
              <a:rPr lang="en-US" sz="2000" dirty="0">
                <a:solidFill>
                  <a:srgbClr val="000066"/>
                </a:solidFill>
                <a:latin typeface="Arial Rounded MT Bold" pitchFamily="34" charset="0"/>
                <a:ea typeface="Osaka"/>
                <a:cs typeface="Osaka"/>
              </a:rPr>
              <a:t>Trips to NYC &amp; Chicago</a:t>
            </a:r>
            <a:endParaRPr lang="en-US" sz="2100" dirty="0">
              <a:solidFill>
                <a:srgbClr val="000066"/>
              </a:solidFill>
              <a:latin typeface="Arial Rounded MT Bold" pitchFamily="34" charset="0"/>
              <a:ea typeface="Osaka"/>
              <a:cs typeface="Osaka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/>
          <a:srcRect l="7922" t="35501" r="4939" b="17164"/>
          <a:stretch>
            <a:fillRect/>
          </a:stretch>
        </p:blipFill>
        <p:spPr bwMode="auto">
          <a:xfrm>
            <a:off x="4400550" y="4343400"/>
            <a:ext cx="4648200" cy="1690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524000"/>
            <a:ext cx="8001000" cy="3810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99"/>
                </a:solidFill>
              </a:rPr>
              <a:t>To learn more about the program, HCSA, and other outstanding faculty,</a:t>
            </a:r>
            <a:br>
              <a:rPr lang="en-US" smtClean="0">
                <a:solidFill>
                  <a:srgbClr val="000099"/>
                </a:solidFill>
              </a:rPr>
            </a:br>
            <a:r>
              <a:rPr lang="en-US" smtClean="0">
                <a:solidFill>
                  <a:srgbClr val="000099"/>
                </a:solidFill>
              </a:rPr>
              <a:t>visit:</a:t>
            </a:r>
            <a:br>
              <a:rPr lang="en-US" smtClean="0">
                <a:solidFill>
                  <a:srgbClr val="000099"/>
                </a:solidFill>
              </a:rPr>
            </a:br>
            <a:r>
              <a:rPr lang="en-US" smtClean="0">
                <a:solidFill>
                  <a:srgbClr val="000099"/>
                </a:solidFill>
              </a:rPr>
              <a:t> </a:t>
            </a:r>
            <a:r>
              <a:rPr lang="en-US" u="sng" smtClean="0">
                <a:solidFill>
                  <a:srgbClr val="FFFF66"/>
                </a:solidFill>
              </a:rPr>
              <a:t>www.collin.edu/hospitality</a:t>
            </a:r>
            <a:r>
              <a:rPr lang="en-US" smtClean="0">
                <a:solidFill>
                  <a:srgbClr val="000099"/>
                </a:solidFill>
              </a:rPr>
              <a:t/>
            </a:r>
            <a:br>
              <a:rPr lang="en-US" smtClean="0">
                <a:solidFill>
                  <a:srgbClr val="000099"/>
                </a:solidFill>
              </a:rPr>
            </a:br>
            <a:endParaRPr lang="en-US" smtClean="0">
              <a:solidFill>
                <a:srgbClr val="000099"/>
              </a:solidFill>
            </a:endParaRPr>
          </a:p>
        </p:txBody>
      </p:sp>
      <p:sp>
        <p:nvSpPr>
          <p:cNvPr id="71682" name="Text Box 5"/>
          <p:cNvSpPr txBox="1">
            <a:spLocks noChangeArrowheads="1"/>
          </p:cNvSpPr>
          <p:nvPr/>
        </p:nvSpPr>
        <p:spPr bwMode="auto">
          <a:xfrm>
            <a:off x="1600200" y="304800"/>
            <a:ext cx="5638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b="1">
                <a:latin typeface="Alaska Extrabold"/>
              </a:rPr>
              <a:t>IHCE Website</a:t>
            </a:r>
            <a:endParaRPr lang="en-US" sz="2800" b="1">
              <a:latin typeface="Alaska Extra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IHCE Mission Statement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The Institute of Hospitality &amp; Culinary Education prepares students for the demands of the fast-paced hospitality and foodservice industry.  We are committed to developing skills, strengthening character and work ethic, and challenging the student’s intellectual and creative curiosity.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318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Thank you for coming to our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 Culinary &amp; Pastry Student Orientation!</a:t>
            </a:r>
            <a:br>
              <a:rPr lang="en-US" sz="3600" dirty="0" smtClean="0">
                <a:solidFill>
                  <a:schemeClr val="tx1"/>
                </a:solidFill>
              </a:rPr>
            </a:b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73730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95400"/>
            <a:ext cx="9144000" cy="685800"/>
          </a:xfrm>
          <a:ln>
            <a:noFill/>
          </a:ln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400" b="1" u="sng" dirty="0" smtClean="0">
                <a:solidFill>
                  <a:srgbClr val="FFFF00"/>
                </a:solidFill>
              </a:rPr>
              <a:t>Please </a:t>
            </a:r>
            <a:r>
              <a:rPr lang="en-US" sz="2400" b="1" u="sng" dirty="0" smtClean="0">
                <a:solidFill>
                  <a:srgbClr val="FFFF00"/>
                </a:solidFill>
              </a:rPr>
              <a:t>Complete </a:t>
            </a:r>
            <a:r>
              <a:rPr lang="en-US" sz="2400" b="1" u="sng" dirty="0" smtClean="0">
                <a:solidFill>
                  <a:srgbClr val="FFFF00"/>
                </a:solidFill>
              </a:rPr>
              <a:t>Form: </a:t>
            </a:r>
            <a:r>
              <a:rPr lang="en-US" sz="2000" b="1" dirty="0" smtClean="0">
                <a:solidFill>
                  <a:srgbClr val="FFFF00"/>
                </a:solidFill>
              </a:rPr>
              <a:t>9-digit CWID#, print all information clearly</a:t>
            </a:r>
            <a:endParaRPr lang="en-US" sz="1800" b="1" dirty="0" smtClean="0">
              <a:solidFill>
                <a:srgbClr val="FFFF00"/>
              </a:solidFill>
            </a:endParaRPr>
          </a:p>
        </p:txBody>
      </p:sp>
      <p:pic>
        <p:nvPicPr>
          <p:cNvPr id="31748" name="Picture 17" descr="smores tar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2819400"/>
            <a:ext cx="2668588" cy="1779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49" name="Picture 20" descr="cynthia with entree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3505200" y="2438400"/>
            <a:ext cx="2032000" cy="3048000"/>
          </a:xfr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3733" name="Text Box 8"/>
          <p:cNvSpPr txBox="1">
            <a:spLocks noChangeArrowheads="1"/>
          </p:cNvSpPr>
          <p:nvPr/>
        </p:nvSpPr>
        <p:spPr bwMode="auto">
          <a:xfrm>
            <a:off x="3195638" y="5621338"/>
            <a:ext cx="3101975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6699FF"/>
              </a:buClr>
              <a:buFont typeface="Wingdings" pitchFamily="2" charset="2"/>
              <a:buNone/>
            </a:pPr>
            <a:r>
              <a:rPr lang="en-US" b="1">
                <a:solidFill>
                  <a:srgbClr val="FF0000"/>
                </a:solidFill>
              </a:rPr>
              <a:t>ANY QUESTIONS??</a:t>
            </a:r>
          </a:p>
          <a:p>
            <a:pPr eaLnBrk="0" hangingPunct="0"/>
            <a:endParaRPr lang="en-US">
              <a:solidFill>
                <a:srgbClr val="FF0000"/>
              </a:solidFill>
            </a:endParaRPr>
          </a:p>
        </p:txBody>
      </p:sp>
      <p:pic>
        <p:nvPicPr>
          <p:cNvPr id="31755" name="Picture 11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5715000" y="2800350"/>
            <a:ext cx="2362200" cy="1771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993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AutoShape 13"/>
          <p:cNvSpPr>
            <a:spLocks noChangeArrowheads="1"/>
          </p:cNvSpPr>
          <p:nvPr/>
        </p:nvSpPr>
        <p:spPr bwMode="auto">
          <a:xfrm>
            <a:off x="2971800" y="1981200"/>
            <a:ext cx="5867400" cy="3886200"/>
          </a:xfrm>
          <a:prstGeom prst="foldedCorner">
            <a:avLst>
              <a:gd name="adj" fmla="val 12500"/>
            </a:avLst>
          </a:prstGeo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IHCE Faculty &amp; Staff</a:t>
            </a:r>
            <a:br>
              <a:rPr lang="en-US" dirty="0" smtClean="0">
                <a:solidFill>
                  <a:schemeClr val="tx1">
                    <a:lumMod val="95000"/>
                  </a:schemeClr>
                </a:solidFill>
              </a:rPr>
            </a:br>
            <a:endParaRPr lang="en-US" sz="2400" dirty="0" smtClean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971800" y="2362200"/>
            <a:ext cx="5791200" cy="3733800"/>
          </a:xfrm>
          <a:ln>
            <a:noFill/>
          </a:ln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None/>
            </a:pPr>
            <a:r>
              <a:rPr lang="en-US" sz="2400" b="1" smtClean="0">
                <a:solidFill>
                  <a:srgbClr val="FFFF66"/>
                </a:solidFill>
              </a:rPr>
              <a:t>Program Chair &amp; Professor</a:t>
            </a:r>
            <a:endParaRPr lang="en-US" sz="1800" b="1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MBA </a:t>
            </a:r>
            <a:r>
              <a:rPr lang="en-US" sz="2400" smtClean="0"/>
              <a:t>– Dallas Baptist University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BS </a:t>
            </a:r>
            <a:r>
              <a:rPr lang="en-US" sz="2400" smtClean="0"/>
              <a:t>Hospitality Management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AS</a:t>
            </a:r>
            <a:r>
              <a:rPr lang="en-US" sz="2400" smtClean="0"/>
              <a:t> Hotel Restaurant Management - Johnson &amp; Wales University</a:t>
            </a: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lnSpc>
                <a:spcPct val="80000"/>
              </a:lnSpc>
              <a:buClr>
                <a:schemeClr val="accent2"/>
              </a:buClr>
            </a:pPr>
            <a:r>
              <a:rPr lang="en-US" sz="2400" smtClean="0"/>
              <a:t>Office PRC -L229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</a:pPr>
            <a:r>
              <a:rPr lang="en-US" sz="2400" smtClean="0"/>
              <a:t>972 377-1672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</a:pPr>
            <a:r>
              <a:rPr lang="en-US" sz="2400" smtClean="0"/>
              <a:t>kmusa@collin.edu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3810000" y="914400"/>
            <a:ext cx="38100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 b="1">
                <a:solidFill>
                  <a:srgbClr val="000099"/>
                </a:solidFill>
                <a:latin typeface="Alaska Extrabold" pitchFamily="34" charset="0"/>
                <a:ea typeface="ＭＳ Ｐゴシック" pitchFamily="34" charset="-128"/>
                <a:cs typeface="+mn-cs"/>
              </a:rPr>
              <a:t>Karen Musa </a:t>
            </a:r>
            <a:br>
              <a:rPr lang="en-US" sz="3200" b="1">
                <a:solidFill>
                  <a:srgbClr val="000099"/>
                </a:solidFill>
                <a:latin typeface="Alaska Extrabold" pitchFamily="34" charset="0"/>
                <a:ea typeface="ＭＳ Ｐゴシック" pitchFamily="34" charset="-128"/>
                <a:cs typeface="+mn-cs"/>
              </a:rPr>
            </a:br>
            <a:r>
              <a:rPr lang="en-US" sz="3200" b="1">
                <a:solidFill>
                  <a:srgbClr val="000099"/>
                </a:solidFill>
                <a:latin typeface="Alaska Extrabold" pitchFamily="34" charset="0"/>
                <a:ea typeface="ＭＳ Ｐゴシック" pitchFamily="34" charset="-128"/>
                <a:cs typeface="+mn-cs"/>
              </a:rPr>
              <a:t>MBA, CHE, CTA</a:t>
            </a:r>
          </a:p>
        </p:txBody>
      </p:sp>
      <p:pic>
        <p:nvPicPr>
          <p:cNvPr id="6149" name="Picture 7" descr="karen"/>
          <p:cNvPicPr>
            <a:picLocks noChangeAspect="1" noChangeArrowheads="1"/>
          </p:cNvPicPr>
          <p:nvPr/>
        </p:nvPicPr>
        <p:blipFill>
          <a:blip r:embed="rId3" cstate="print"/>
          <a:srcRect l="16667" t="19049" r="11905"/>
          <a:stretch>
            <a:fillRect/>
          </a:stretch>
        </p:blipFill>
        <p:spPr bwMode="auto">
          <a:xfrm>
            <a:off x="381000" y="1295400"/>
            <a:ext cx="2590800" cy="381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AutoShape 14"/>
          <p:cNvSpPr>
            <a:spLocks noChangeArrowheads="1"/>
          </p:cNvSpPr>
          <p:nvPr/>
        </p:nvSpPr>
        <p:spPr bwMode="auto">
          <a:xfrm>
            <a:off x="3276600" y="1981200"/>
            <a:ext cx="5486400" cy="3733800"/>
          </a:xfrm>
          <a:prstGeom prst="foldedCorner">
            <a:avLst>
              <a:gd name="adj" fmla="val 12500"/>
            </a:avLst>
          </a:prstGeo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38400" y="1066800"/>
            <a:ext cx="6705600" cy="1143000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000099"/>
                </a:solidFill>
              </a:rPr>
              <a:t>Chef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sz="3200" dirty="0" smtClean="0">
                <a:solidFill>
                  <a:srgbClr val="000099"/>
                </a:solidFill>
              </a:rPr>
              <a:t>Michele Brown</a:t>
            </a: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390900" y="1981200"/>
            <a:ext cx="5257800" cy="3810000"/>
          </a:xfrm>
          <a:ln>
            <a:noFill/>
          </a:ln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3F8ACA"/>
              </a:buClr>
              <a:buFont typeface="Wingdings" pitchFamily="2" charset="2"/>
              <a:buNone/>
            </a:pPr>
            <a:r>
              <a:rPr lang="en-US" sz="2400" b="1" smtClean="0">
                <a:solidFill>
                  <a:srgbClr val="FFFF66"/>
                </a:solidFill>
              </a:rPr>
              <a:t>Professor of Pastry Arts</a:t>
            </a:r>
          </a:p>
          <a:p>
            <a:pPr eaLnBrk="1" hangingPunct="1">
              <a:lnSpc>
                <a:spcPct val="90000"/>
              </a:lnSpc>
              <a:buClr>
                <a:srgbClr val="3F8ACA"/>
              </a:buClr>
            </a:pPr>
            <a:r>
              <a:rPr lang="en-US" sz="2400" b="1" smtClean="0"/>
              <a:t>BS </a:t>
            </a:r>
            <a:r>
              <a:rPr lang="en-US" sz="2400" smtClean="0"/>
              <a:t>Food Service Management - Johnson &amp; Wales University</a:t>
            </a:r>
          </a:p>
          <a:p>
            <a:pPr eaLnBrk="1" hangingPunct="1">
              <a:lnSpc>
                <a:spcPct val="90000"/>
              </a:lnSpc>
              <a:buClr>
                <a:srgbClr val="3F8ACA"/>
              </a:buClr>
            </a:pPr>
            <a:r>
              <a:rPr lang="en-US" sz="2400" b="1" smtClean="0"/>
              <a:t>AOS </a:t>
            </a:r>
            <a:r>
              <a:rPr lang="en-US" sz="2400" smtClean="0"/>
              <a:t>Pastry Arts </a:t>
            </a:r>
          </a:p>
          <a:p>
            <a:pPr eaLnBrk="1" hangingPunct="1">
              <a:lnSpc>
                <a:spcPct val="90000"/>
              </a:lnSpc>
              <a:buClr>
                <a:srgbClr val="3F8ACA"/>
              </a:buClr>
              <a:buFont typeface="Wingdings" pitchFamily="2" charset="2"/>
              <a:buNone/>
            </a:pPr>
            <a:r>
              <a:rPr lang="en-US" sz="2400" smtClean="0"/>
              <a:t>	- Johnson &amp; Wales University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en-US" sz="2400" smtClean="0"/>
              <a:t>Office: PRC - A154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en-US" sz="2400" smtClean="0"/>
              <a:t>Phone: 972 377-1057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en-US" sz="2400" smtClean="0"/>
              <a:t>mebrown@collin.edu</a:t>
            </a:r>
          </a:p>
          <a:p>
            <a:pPr eaLnBrk="1" hangingPunct="1">
              <a:lnSpc>
                <a:spcPct val="90000"/>
              </a:lnSpc>
              <a:buClr>
                <a:srgbClr val="3F8ACA"/>
              </a:buClr>
              <a:buFont typeface="Wingdings" pitchFamily="2" charset="2"/>
              <a:buChar char="§"/>
            </a:pPr>
            <a:endParaRPr lang="en-US" sz="2400" smtClean="0"/>
          </a:p>
        </p:txBody>
      </p:sp>
      <p:sp>
        <p:nvSpPr>
          <p:cNvPr id="9221" name="Rectangle 2"/>
          <p:cNvSpPr>
            <a:spLocks noChangeArrowheads="1"/>
          </p:cNvSpPr>
          <p:nvPr/>
        </p:nvSpPr>
        <p:spPr bwMode="auto">
          <a:xfrm>
            <a:off x="457200" y="0"/>
            <a:ext cx="8229600" cy="141763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tx1">
                    <a:lumMod val="95000"/>
                  </a:schemeClr>
                </a:solidFill>
                <a:latin typeface="Alaska Extrabold" pitchFamily="34" charset="0"/>
                <a:ea typeface="ＭＳ Ｐゴシック" pitchFamily="34" charset="-128"/>
                <a:cs typeface="+mn-cs"/>
              </a:rPr>
              <a:t>IHCE Faculty &amp; Staff</a:t>
            </a:r>
            <a:br>
              <a:rPr lang="en-US" sz="4000" b="1" dirty="0">
                <a:solidFill>
                  <a:schemeClr val="tx1">
                    <a:lumMod val="95000"/>
                  </a:schemeClr>
                </a:solidFill>
                <a:latin typeface="Alaska Extrabold" pitchFamily="34" charset="0"/>
                <a:ea typeface="ＭＳ Ｐゴシック" pitchFamily="34" charset="-128"/>
                <a:cs typeface="+mn-cs"/>
              </a:rPr>
            </a:br>
            <a:endParaRPr lang="en-US" b="1" dirty="0">
              <a:solidFill>
                <a:schemeClr val="tx1">
                  <a:lumMod val="95000"/>
                </a:schemeClr>
              </a:solidFill>
              <a:latin typeface="Alaska Extrabold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8198" name="Picture 8" descr="just 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066800"/>
            <a:ext cx="2743200" cy="3962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ChangeArrowheads="1"/>
          </p:cNvSpPr>
          <p:nvPr/>
        </p:nvSpPr>
        <p:spPr bwMode="auto">
          <a:xfrm>
            <a:off x="457200" y="0"/>
            <a:ext cx="82296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latin typeface="Alaska Extrabold"/>
              </a:rPr>
              <a:t>IHCE Faculty &amp; Staff</a:t>
            </a:r>
            <a:br>
              <a:rPr lang="en-US" sz="4000" b="1">
                <a:latin typeface="Alaska Extrabold"/>
              </a:rPr>
            </a:br>
            <a:endParaRPr lang="en-US" b="1">
              <a:latin typeface="Alaska Extrabold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438400" y="1066800"/>
            <a:ext cx="670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b="1" kern="0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Chef</a:t>
            </a:r>
            <a:r>
              <a:rPr lang="en-US" sz="4000" b="1" kern="0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0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Thomas Nixon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390900" y="1981200"/>
            <a:ext cx="5257800" cy="3810000"/>
          </a:xfrm>
          <a:prstGeom prst="rect">
            <a:avLst/>
          </a:prstGeom>
          <a:solidFill>
            <a:srgbClr val="000066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  <a:defRPr/>
            </a:pPr>
            <a:r>
              <a:rPr lang="en-US" b="1" kern="0" dirty="0">
                <a:solidFill>
                  <a:srgbClr val="FFFF66"/>
                </a:solidFill>
              </a:rPr>
              <a:t>Professor of Culinary Arts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F8ACA"/>
              </a:buClr>
              <a:buFont typeface="Wingdings" pitchFamily="2" charset="2"/>
              <a:buChar char="v"/>
              <a:defRPr/>
            </a:pPr>
            <a:r>
              <a:rPr lang="en-US" b="1" kern="0" dirty="0">
                <a:solidFill>
                  <a:schemeClr val="tx1"/>
                </a:solidFill>
              </a:rPr>
              <a:t>A.A.S. </a:t>
            </a:r>
            <a:r>
              <a:rPr lang="en-US" kern="0" dirty="0">
                <a:solidFill>
                  <a:schemeClr val="tx1"/>
                </a:solidFill>
              </a:rPr>
              <a:t>Food and Hospitality Service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F8ACA"/>
              </a:buClr>
              <a:defRPr/>
            </a:pPr>
            <a:r>
              <a:rPr lang="en-US" kern="0" dirty="0">
                <a:solidFill>
                  <a:schemeClr val="tx1"/>
                </a:solidFill>
              </a:rPr>
              <a:t>     -El Centro College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6699FF"/>
              </a:buClr>
              <a:buFont typeface="Wingdings" pitchFamily="2" charset="2"/>
              <a:buNone/>
              <a:defRPr/>
            </a:pPr>
            <a:endParaRPr lang="en-US" kern="0" dirty="0">
              <a:solidFill>
                <a:schemeClr val="tx1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kern="0" dirty="0">
                <a:solidFill>
                  <a:schemeClr val="tx1"/>
                </a:solidFill>
              </a:rPr>
              <a:t>Office: PRC - A155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kern="0" dirty="0">
                <a:solidFill>
                  <a:schemeClr val="tx1"/>
                </a:solidFill>
              </a:rPr>
              <a:t>Phone: </a:t>
            </a:r>
            <a:r>
              <a:rPr lang="en-US" dirty="0"/>
              <a:t>972-377-1752</a:t>
            </a:r>
            <a:endParaRPr lang="en-US" kern="0" dirty="0">
              <a:solidFill>
                <a:schemeClr val="tx1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kern="0" dirty="0">
                <a:solidFill>
                  <a:schemeClr val="tx1"/>
                </a:solidFill>
              </a:rPr>
              <a:t>tnixon@collin.edu</a:t>
            </a:r>
          </a:p>
        </p:txBody>
      </p:sp>
      <p:pic>
        <p:nvPicPr>
          <p:cNvPr id="6" name="Picture 5" descr="Chef Nixon 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485900"/>
            <a:ext cx="2667000" cy="40005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IHCE Faculty &amp; Staff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453640" y="1027611"/>
            <a:ext cx="670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anchor="ctr"/>
          <a:lstStyle/>
          <a:p>
            <a:pPr algn="ctr"/>
            <a:r>
              <a:rPr lang="en-US" sz="3200" b="1" dirty="0">
                <a:solidFill>
                  <a:srgbClr val="000099"/>
                </a:solidFill>
                <a:latin typeface="Century Gothic" pitchFamily="34" charset="0"/>
              </a:rPr>
              <a:t>Chef</a:t>
            </a:r>
            <a:r>
              <a:rPr lang="en-US" sz="4000" b="1" dirty="0">
                <a:solidFill>
                  <a:srgbClr val="000099"/>
                </a:solidFill>
                <a:latin typeface="Century Gothic" pitchFamily="34" charset="0"/>
              </a:rPr>
              <a:t> </a:t>
            </a:r>
            <a:r>
              <a:rPr lang="en-US" sz="3200" b="1" dirty="0">
                <a:solidFill>
                  <a:srgbClr val="000099"/>
                </a:solidFill>
                <a:latin typeface="Century Gothic" pitchFamily="34" charset="0"/>
              </a:rPr>
              <a:t>Tom Severs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352800" y="1981200"/>
            <a:ext cx="5257800" cy="3810000"/>
          </a:xfrm>
          <a:prstGeom prst="rect">
            <a:avLst/>
          </a:prstGeom>
          <a:solidFill>
            <a:srgbClr val="000066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</a:pPr>
            <a:r>
              <a:rPr lang="en-US" b="1">
                <a:solidFill>
                  <a:srgbClr val="FFFF66"/>
                </a:solidFill>
                <a:ea typeface="ＭＳ Ｐゴシック"/>
                <a:cs typeface="ＭＳ Ｐゴシック"/>
              </a:rPr>
              <a:t>Professor of Culinary Arts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F8ACA"/>
              </a:buClr>
              <a:buFont typeface="Wingdings" pitchFamily="2" charset="2"/>
              <a:buChar char="v"/>
            </a:pPr>
            <a:r>
              <a:rPr lang="en-US" b="1">
                <a:solidFill>
                  <a:schemeClr val="tx1"/>
                </a:solidFill>
                <a:ea typeface="ＭＳ Ｐゴシック"/>
                <a:cs typeface="ＭＳ Ｐゴシック"/>
              </a:rPr>
              <a:t>A.O.S Culinary Arts</a:t>
            </a:r>
            <a:endParaRPr lang="en-US">
              <a:solidFill>
                <a:schemeClr val="tx1"/>
              </a:solidFill>
              <a:ea typeface="ＭＳ Ｐゴシック"/>
              <a:cs typeface="ＭＳ Ｐゴシック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F8ACA"/>
              </a:buClr>
            </a:pPr>
            <a:r>
              <a:rPr lang="en-US">
                <a:solidFill>
                  <a:schemeClr val="tx1"/>
                </a:solidFill>
                <a:ea typeface="ＭＳ Ｐゴシック"/>
                <a:cs typeface="ＭＳ Ｐゴシック"/>
              </a:rPr>
              <a:t>     -Culinary Institute of America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6699FF"/>
              </a:buClr>
              <a:buFont typeface="Wingdings" pitchFamily="2" charset="2"/>
              <a:buNone/>
            </a:pPr>
            <a:endParaRPr lang="en-US">
              <a:solidFill>
                <a:schemeClr val="tx1"/>
              </a:solidFill>
              <a:ea typeface="ＭＳ Ｐゴシック"/>
              <a:cs typeface="ＭＳ Ｐゴシック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US">
                <a:solidFill>
                  <a:schemeClr val="tx1"/>
                </a:solidFill>
                <a:ea typeface="ＭＳ Ｐゴシック"/>
                <a:cs typeface="ＭＳ Ｐゴシック"/>
              </a:rPr>
              <a:t>Office: PRC - A156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US">
                <a:solidFill>
                  <a:schemeClr val="tx1"/>
                </a:solidFill>
                <a:ea typeface="ＭＳ Ｐゴシック"/>
                <a:cs typeface="ＭＳ Ｐゴシック"/>
              </a:rPr>
              <a:t>Phone: </a:t>
            </a:r>
            <a:r>
              <a:rPr lang="en-US">
                <a:solidFill>
                  <a:srgbClr val="FFFFFF"/>
                </a:solidFill>
                <a:ea typeface="ＭＳ Ｐゴシック"/>
                <a:cs typeface="ＭＳ Ｐゴシック"/>
              </a:rPr>
              <a:t>972-377-1773</a:t>
            </a:r>
            <a:endParaRPr lang="en-US">
              <a:solidFill>
                <a:schemeClr val="tx1"/>
              </a:solidFill>
              <a:ea typeface="ＭＳ Ｐゴシック"/>
              <a:cs typeface="ＭＳ Ｐゴシック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US">
                <a:solidFill>
                  <a:schemeClr val="tx1"/>
                </a:solidFill>
                <a:ea typeface="ＭＳ Ｐゴシック"/>
                <a:cs typeface="ＭＳ Ｐゴシック"/>
              </a:rPr>
              <a:t>tsevers@collin.edu</a:t>
            </a:r>
          </a:p>
        </p:txBody>
      </p:sp>
      <p:pic>
        <p:nvPicPr>
          <p:cNvPr id="5126" name="Picture 9" descr="H:\SEMINARS\Picture 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8" y="2373669"/>
            <a:ext cx="3338212" cy="2459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AutoShape 8"/>
          <p:cNvSpPr>
            <a:spLocks noChangeArrowheads="1"/>
          </p:cNvSpPr>
          <p:nvPr/>
        </p:nvSpPr>
        <p:spPr bwMode="auto">
          <a:xfrm>
            <a:off x="3200400" y="1828800"/>
            <a:ext cx="5562600" cy="4038600"/>
          </a:xfrm>
          <a:prstGeom prst="foldedCorner">
            <a:avLst>
              <a:gd name="adj" fmla="val 12500"/>
            </a:avLst>
          </a:prstGeo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38600" y="998538"/>
            <a:ext cx="3124200" cy="838200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200" smtClean="0">
                <a:solidFill>
                  <a:srgbClr val="000099"/>
                </a:solidFill>
              </a:rPr>
              <a:t>Sheila Kao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05200" y="1981200"/>
            <a:ext cx="4953000" cy="3581400"/>
          </a:xfrm>
          <a:ln>
            <a:noFill/>
          </a:ln>
          <a:extLst/>
        </p:spPr>
        <p:txBody>
          <a:bodyPr>
            <a:normAutofit fontScale="92500" lnSpcReduction="10000"/>
          </a:bodyPr>
          <a:lstStyle/>
          <a:p>
            <a:pPr eaLnBrk="1" hangingPunct="1">
              <a:buClr>
                <a:srgbClr val="3F8ACA"/>
              </a:buClr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FF66"/>
                </a:solidFill>
              </a:rPr>
              <a:t>Culinary Lab Coordinator</a:t>
            </a:r>
            <a:endParaRPr lang="en-US" sz="2400" dirty="0" smtClean="0">
              <a:solidFill>
                <a:srgbClr val="FFFF66"/>
              </a:solidFill>
            </a:endParaRPr>
          </a:p>
          <a:p>
            <a:pPr eaLnBrk="1" hangingPunct="1">
              <a:buClr>
                <a:srgbClr val="3F8ACA"/>
              </a:buClr>
              <a:defRPr/>
            </a:pPr>
            <a:r>
              <a:rPr lang="en-US" sz="2400" b="1" dirty="0" smtClean="0"/>
              <a:t>MS </a:t>
            </a:r>
            <a:r>
              <a:rPr lang="en-US" sz="2400" dirty="0" smtClean="0"/>
              <a:t>Finance </a:t>
            </a: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  <a:defRPr/>
            </a:pPr>
            <a:r>
              <a:rPr lang="en-US" sz="2400" dirty="0" smtClean="0"/>
              <a:t>	- University of Texas Dallas </a:t>
            </a:r>
          </a:p>
          <a:p>
            <a:pPr eaLnBrk="1" hangingPunct="1">
              <a:buClr>
                <a:srgbClr val="3F8ACA"/>
              </a:buClr>
              <a:defRPr/>
            </a:pPr>
            <a:r>
              <a:rPr lang="en-US" sz="2400" dirty="0" smtClean="0"/>
              <a:t>Culinary Arts </a:t>
            </a:r>
            <a:r>
              <a:rPr lang="en-US" sz="2400" b="1" dirty="0" smtClean="0"/>
              <a:t>Certificate</a:t>
            </a: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  <a:defRPr/>
            </a:pPr>
            <a:r>
              <a:rPr lang="en-US" sz="2400" dirty="0" smtClean="0"/>
              <a:t>	- Collin College</a:t>
            </a: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  <a:defRPr/>
            </a:pPr>
            <a:endParaRPr lang="en-US" sz="2400" dirty="0" smtClean="0"/>
          </a:p>
          <a:p>
            <a:pPr eaLnBrk="1" hangingPunct="1">
              <a:buClr>
                <a:schemeClr val="accent2"/>
              </a:buClr>
              <a:defRPr/>
            </a:pPr>
            <a:r>
              <a:rPr lang="en-US" sz="2400" dirty="0" smtClean="0"/>
              <a:t>Office PRC - A158</a:t>
            </a:r>
          </a:p>
          <a:p>
            <a:pPr eaLnBrk="1" hangingPunct="1">
              <a:buClr>
                <a:schemeClr val="accent2"/>
              </a:buClr>
              <a:defRPr/>
            </a:pPr>
            <a:r>
              <a:rPr lang="en-US" sz="2400" dirty="0" smtClean="0"/>
              <a:t>972 377-1068</a:t>
            </a:r>
          </a:p>
          <a:p>
            <a:pPr eaLnBrk="1" hangingPunct="1">
              <a:buClr>
                <a:schemeClr val="accent2"/>
              </a:buClr>
              <a:defRPr/>
            </a:pPr>
            <a:r>
              <a:rPr lang="en-US" sz="2400" dirty="0" smtClean="0"/>
              <a:t>skao@collin.edu</a:t>
            </a: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  <a:defRPr/>
            </a:pPr>
            <a:endParaRPr lang="en-US" sz="2400" dirty="0" smtClean="0"/>
          </a:p>
        </p:txBody>
      </p:sp>
      <p:pic>
        <p:nvPicPr>
          <p:cNvPr id="2" name="Picture 7" descr="sheil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l="34071" t="40877" r="25847"/>
          <a:stretch>
            <a:fillRect/>
          </a:stretch>
        </p:blipFill>
        <p:spPr>
          <a:xfrm>
            <a:off x="381000" y="1219200"/>
            <a:ext cx="2895600" cy="3810000"/>
          </a:xfr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8677" name="Rectangle 2"/>
          <p:cNvSpPr>
            <a:spLocks noChangeArrowheads="1"/>
          </p:cNvSpPr>
          <p:nvPr/>
        </p:nvSpPr>
        <p:spPr bwMode="auto">
          <a:xfrm>
            <a:off x="457200" y="0"/>
            <a:ext cx="82296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latin typeface="Alaska Extrabold"/>
              </a:rPr>
              <a:t>IHCE Faculty &amp; Staff</a:t>
            </a:r>
            <a:br>
              <a:rPr lang="en-US" sz="4000" b="1">
                <a:latin typeface="Alaska Extrabold"/>
              </a:rPr>
            </a:br>
            <a:endParaRPr lang="en-US" b="1">
              <a:latin typeface="Alaska Extra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cheflewisclass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05400" y="2133600"/>
            <a:ext cx="1879600" cy="2466975"/>
          </a:xfrm>
          <a:ln>
            <a:noFill/>
          </a:ln>
          <a:effectLst>
            <a:softEdge rad="112500"/>
          </a:effectLst>
        </p:spPr>
      </p:pic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990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IHCE PROGRAM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88" y="1219200"/>
            <a:ext cx="6324600" cy="2895600"/>
          </a:xfrm>
          <a:ln>
            <a:noFill/>
          </a:ln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2400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Degree Programs:</a:t>
            </a:r>
          </a:p>
          <a:p>
            <a:pPr eaLnBrk="1" hangingPunct="1">
              <a:lnSpc>
                <a:spcPct val="90000"/>
              </a:lnSpc>
              <a:buClr>
                <a:srgbClr val="3F8ACA"/>
              </a:buClr>
              <a:buFont typeface="Wingdings" pitchFamily="2" charset="2"/>
              <a:buChar char="§"/>
              <a:defRPr/>
            </a:pPr>
            <a:r>
              <a:rPr lang="en-US" sz="2400" b="1" dirty="0" smtClean="0">
                <a:solidFill>
                  <a:srgbClr val="000099"/>
                </a:solidFill>
              </a:rPr>
              <a:t>Hotel &amp; Restaurant Management or</a:t>
            </a:r>
          </a:p>
          <a:p>
            <a:pPr eaLnBrk="1" hangingPunct="1">
              <a:lnSpc>
                <a:spcPct val="90000"/>
              </a:lnSpc>
              <a:buClr>
                <a:srgbClr val="3F8ACA"/>
              </a:buClr>
              <a:buFont typeface="Wingdings" pitchFamily="2" charset="2"/>
              <a:buChar char="§"/>
              <a:defRPr/>
            </a:pPr>
            <a:r>
              <a:rPr lang="en-US" sz="2400" b="1" dirty="0" smtClean="0">
                <a:solidFill>
                  <a:srgbClr val="000099"/>
                </a:solidFill>
              </a:rPr>
              <a:t>Meetings &amp; Event Management</a:t>
            </a:r>
          </a:p>
          <a:p>
            <a:pPr eaLnBrk="1" hangingPunct="1">
              <a:lnSpc>
                <a:spcPct val="90000"/>
              </a:lnSpc>
              <a:buClr>
                <a:srgbClr val="3F8ACA"/>
              </a:buCl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000099"/>
                </a:solidFill>
              </a:rPr>
              <a:t>		AAS Degree</a:t>
            </a:r>
          </a:p>
          <a:p>
            <a:pPr eaLnBrk="1" hangingPunct="1">
              <a:lnSpc>
                <a:spcPct val="90000"/>
              </a:lnSpc>
              <a:buClr>
                <a:srgbClr val="3F8ACA"/>
              </a:buCl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000099"/>
                </a:solidFill>
              </a:rPr>
              <a:t>		64 credit hours</a:t>
            </a:r>
          </a:p>
          <a:p>
            <a:pPr eaLnBrk="1" hangingPunct="1">
              <a:lnSpc>
                <a:spcPct val="90000"/>
              </a:lnSpc>
              <a:buClr>
                <a:srgbClr val="3F8ACA"/>
              </a:buClr>
              <a:buFont typeface="Wingdings" pitchFamily="2" charset="2"/>
              <a:buChar char="§"/>
              <a:defRPr/>
            </a:pPr>
            <a:r>
              <a:rPr lang="en-US" sz="2400" b="1" dirty="0" smtClean="0">
                <a:solidFill>
                  <a:srgbClr val="000099"/>
                </a:solidFill>
              </a:rPr>
              <a:t>Culinary Arts or Pastry Arts 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</a:p>
          <a:p>
            <a:pPr marL="457200" lvl="1" indent="0" eaLnBrk="1" hangingPunct="1">
              <a:lnSpc>
                <a:spcPct val="90000"/>
              </a:lnSpc>
              <a:buClr>
                <a:srgbClr val="3F8ACA"/>
              </a:buCl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000099"/>
                </a:solidFill>
                <a:latin typeface="+mn-lt"/>
              </a:rPr>
              <a:t>	AAS Degree </a:t>
            </a:r>
          </a:p>
          <a:p>
            <a:pPr eaLnBrk="1" hangingPunct="1">
              <a:lnSpc>
                <a:spcPct val="90000"/>
              </a:lnSpc>
              <a:buClr>
                <a:srgbClr val="3F8ACA"/>
              </a:buCl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000099"/>
                </a:solidFill>
              </a:rPr>
              <a:t>		70 credit hours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4343400"/>
            <a:ext cx="7391400" cy="1676400"/>
          </a:xfrm>
          <a:solidFill>
            <a:schemeClr val="accent6">
              <a:lumMod val="50000"/>
            </a:schemeClr>
          </a:solidFill>
          <a:ln w="57150" cmpd="thinThick">
            <a:solidFill>
              <a:srgbClr val="000099"/>
            </a:solidFill>
          </a:ln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Clr>
                <a:schemeClr val="accent2"/>
              </a:buClr>
              <a:defRPr/>
            </a:pPr>
            <a:r>
              <a:rPr lang="en-US" sz="2400" b="1" smtClean="0">
                <a:latin typeface="Trebuchet MS" pitchFamily="34" charset="0"/>
              </a:rPr>
              <a:t>Articulation with: </a:t>
            </a:r>
          </a:p>
          <a:p>
            <a:pPr lvl="1" eaLnBrk="1" hangingPunct="1">
              <a:lnSpc>
                <a:spcPct val="80000"/>
              </a:lnSpc>
              <a:buClr>
                <a:schemeClr val="accent2"/>
              </a:buClr>
              <a:defRPr/>
            </a:pPr>
            <a:r>
              <a:rPr lang="en-US" sz="1800" smtClean="0"/>
              <a:t>Texas Women’s University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smtClean="0">
                <a:latin typeface="Trebuchet MS" pitchFamily="34" charset="0"/>
              </a:rPr>
              <a:t>	</a:t>
            </a:r>
            <a:r>
              <a:rPr lang="en-US" sz="1600" smtClean="0">
                <a:latin typeface="Trebuchet MS" pitchFamily="34" charset="0"/>
              </a:rPr>
              <a:t>	BAS -  Culinary Science &amp; Food Service Management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smtClean="0"/>
              <a:t>Conrad N. Hilton – University of Houston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smtClean="0"/>
              <a:t>University of North Texas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800" smtClean="0">
              <a:latin typeface="Trebuchet MS" pitchFamily="34" charset="0"/>
            </a:endParaRPr>
          </a:p>
        </p:txBody>
      </p:sp>
      <p:pic>
        <p:nvPicPr>
          <p:cNvPr id="3" name="Picture 7" descr="http://www.ccccd.edu/pr_images/culinaryweb/original/hotelman-2008-027-v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152399"/>
            <a:ext cx="2133601" cy="2850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4486</TotalTime>
  <Words>1259</Words>
  <Application>Microsoft Office PowerPoint</Application>
  <PresentationFormat>On-screen Show (4:3)</PresentationFormat>
  <Paragraphs>288</Paragraphs>
  <Slides>30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Default Design</vt:lpstr>
      <vt:lpstr>Welcome to  Collin’s Culinary &amp; Pastry Arts  Student Orientation</vt:lpstr>
      <vt:lpstr>Program History</vt:lpstr>
      <vt:lpstr>IHCE Mission Statement</vt:lpstr>
      <vt:lpstr>IHCE Faculty &amp; Staff </vt:lpstr>
      <vt:lpstr>Chef Michele Brown</vt:lpstr>
      <vt:lpstr>PowerPoint Presentation</vt:lpstr>
      <vt:lpstr>IHCE Faculty &amp; Staff </vt:lpstr>
      <vt:lpstr>Sheila Kao</vt:lpstr>
      <vt:lpstr>IHCE PROGRAM</vt:lpstr>
      <vt:lpstr>Certificate Programs:</vt:lpstr>
      <vt:lpstr>What does it take to be a chef?</vt:lpstr>
      <vt:lpstr>What does it require from you?</vt:lpstr>
      <vt:lpstr>Required Supplies for Class</vt:lpstr>
      <vt:lpstr>1. Full Uniform</vt:lpstr>
      <vt:lpstr>1. Full Uniform continued…</vt:lpstr>
      <vt:lpstr>2. Tool Kits and Supplies for both culinary and pastry</vt:lpstr>
      <vt:lpstr>For both Culinary and Pastry</vt:lpstr>
      <vt:lpstr>Additional Pastry Tools :</vt:lpstr>
      <vt:lpstr>3.  Text Books for Class</vt:lpstr>
      <vt:lpstr> Required uniform items, knife, tool kits and books are available at  PRC bookstore If they are out of stock, instructor will give you the names of reputable suppliers</vt:lpstr>
      <vt:lpstr>Outline of Typical Culinary/ Pastry Arts Class</vt:lpstr>
      <vt:lpstr>PowerPoint Presentation</vt:lpstr>
      <vt:lpstr>Kitchen Protocol</vt:lpstr>
      <vt:lpstr>Kitchen Protocol cont.</vt:lpstr>
      <vt:lpstr>Kitchen Protocol cont.</vt:lpstr>
      <vt:lpstr>Grade Standards</vt:lpstr>
      <vt:lpstr>Communications</vt:lpstr>
      <vt:lpstr>HCSA  Hospitality and Culinary Student Association</vt:lpstr>
      <vt:lpstr>To learn more about the program, HCSA, and other outstanding faculty, visit:  www.collin.edu/hospitality </vt:lpstr>
      <vt:lpstr> Thank you for coming to our  Culinary &amp; Pastry Student Orientation! </vt:lpstr>
    </vt:vector>
  </TitlesOfParts>
  <Company>Odd Sandbekkhaug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CCCC’s Culinary Arts  Student Orientation</dc:title>
  <dc:creator>Odd Sandbekkhaug</dc:creator>
  <cp:lastModifiedBy>Collin</cp:lastModifiedBy>
  <cp:revision>296</cp:revision>
  <dcterms:created xsi:type="dcterms:W3CDTF">2009-03-27T03:30:55Z</dcterms:created>
  <dcterms:modified xsi:type="dcterms:W3CDTF">2012-07-24T00:49:37Z</dcterms:modified>
</cp:coreProperties>
</file>